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8"/>
  </p:notesMasterIdLst>
  <p:sldIdLst>
    <p:sldId id="257" r:id="rId2"/>
    <p:sldId id="267" r:id="rId3"/>
    <p:sldId id="262" r:id="rId4"/>
    <p:sldId id="261" r:id="rId5"/>
    <p:sldId id="260" r:id="rId6"/>
    <p:sldId id="283" r:id="rId7"/>
    <p:sldId id="263" r:id="rId8"/>
    <p:sldId id="294" r:id="rId9"/>
    <p:sldId id="299" r:id="rId10"/>
    <p:sldId id="301" r:id="rId11"/>
    <p:sldId id="300" r:id="rId12"/>
    <p:sldId id="264" r:id="rId13"/>
    <p:sldId id="295" r:id="rId14"/>
    <p:sldId id="303" r:id="rId15"/>
    <p:sldId id="296" r:id="rId16"/>
    <p:sldId id="307" r:id="rId17"/>
    <p:sldId id="265" r:id="rId18"/>
    <p:sldId id="272" r:id="rId19"/>
    <p:sldId id="308" r:id="rId20"/>
    <p:sldId id="305" r:id="rId21"/>
    <p:sldId id="310" r:id="rId22"/>
    <p:sldId id="266" r:id="rId23"/>
    <p:sldId id="287" r:id="rId24"/>
    <p:sldId id="314" r:id="rId25"/>
    <p:sldId id="312" r:id="rId26"/>
    <p:sldId id="313" r:id="rId27"/>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F4699"/>
    <a:srgbClr val="11389F"/>
    <a:srgbClr val="12399E"/>
    <a:srgbClr val="E9577B"/>
    <a:srgbClr val="FF5A61"/>
    <a:srgbClr val="B6508D"/>
    <a:srgbClr val="727272"/>
    <a:srgbClr val="56439B"/>
    <a:srgbClr val="807177"/>
    <a:srgbClr val="E6E6E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048" autoAdjust="0"/>
    <p:restoredTop sz="94249" autoAdjust="0"/>
  </p:normalViewPr>
  <p:slideViewPr>
    <p:cSldViewPr snapToGrid="0">
      <p:cViewPr varScale="1">
        <p:scale>
          <a:sx n="65" d="100"/>
          <a:sy n="65" d="100"/>
        </p:scale>
        <p:origin x="84" y="13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1A8F51F-4A94-421A-BEBB-CBF82CD6178F}" type="datetimeFigureOut">
              <a:rPr lang="fr-FR" smtClean="0"/>
              <a:t>24/10/2022</a:t>
            </a:fld>
            <a:endParaRPr lang="fr-FR"/>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FF64957-F515-49AE-BDF3-B393814138BE}" type="slidenum">
              <a:rPr lang="fr-FR" smtClean="0"/>
              <a:t>‹N°›</a:t>
            </a:fld>
            <a:endParaRPr lang="fr-FR"/>
          </a:p>
        </p:txBody>
      </p:sp>
    </p:spTree>
    <p:extLst>
      <p:ext uri="{BB962C8B-B14F-4D97-AF65-F5344CB8AC3E}">
        <p14:creationId xmlns:p14="http://schemas.microsoft.com/office/powerpoint/2010/main" val="114514032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3FF64957-F515-49AE-BDF3-B393814138BE}" type="slidenum">
              <a:rPr lang="fr-FR" smtClean="0"/>
              <a:t>2</a:t>
            </a:fld>
            <a:endParaRPr lang="fr-FR"/>
          </a:p>
        </p:txBody>
      </p:sp>
    </p:spTree>
    <p:extLst>
      <p:ext uri="{BB962C8B-B14F-4D97-AF65-F5344CB8AC3E}">
        <p14:creationId xmlns:p14="http://schemas.microsoft.com/office/powerpoint/2010/main" val="3766125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3FF64957-F515-49AE-BDF3-B393814138BE}" type="slidenum">
              <a:rPr lang="fr-FR" smtClean="0"/>
              <a:t>4</a:t>
            </a:fld>
            <a:endParaRPr lang="fr-FR"/>
          </a:p>
        </p:txBody>
      </p:sp>
    </p:spTree>
    <p:extLst>
      <p:ext uri="{BB962C8B-B14F-4D97-AF65-F5344CB8AC3E}">
        <p14:creationId xmlns:p14="http://schemas.microsoft.com/office/powerpoint/2010/main" val="112804192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3FF64957-F515-49AE-BDF3-B393814138BE}" type="slidenum">
              <a:rPr lang="fr-FR" smtClean="0"/>
              <a:t>21</a:t>
            </a:fld>
            <a:endParaRPr lang="fr-FR"/>
          </a:p>
        </p:txBody>
      </p:sp>
    </p:spTree>
    <p:extLst>
      <p:ext uri="{BB962C8B-B14F-4D97-AF65-F5344CB8AC3E}">
        <p14:creationId xmlns:p14="http://schemas.microsoft.com/office/powerpoint/2010/main" val="369982754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3FF64957-F515-49AE-BDF3-B393814138BE}" type="slidenum">
              <a:rPr lang="fr-FR" smtClean="0"/>
              <a:t>26</a:t>
            </a:fld>
            <a:endParaRPr lang="fr-FR"/>
          </a:p>
        </p:txBody>
      </p:sp>
    </p:spTree>
    <p:extLst>
      <p:ext uri="{BB962C8B-B14F-4D97-AF65-F5344CB8AC3E}">
        <p14:creationId xmlns:p14="http://schemas.microsoft.com/office/powerpoint/2010/main" val="414854619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0487720-C91D-47C4-81B3-45D1E3528164}"/>
              </a:ext>
            </a:extLst>
          </p:cNvPr>
          <p:cNvSpPr>
            <a:spLocks noGrp="1"/>
          </p:cNvSpPr>
          <p:nvPr>
            <p:ph type="ctrTitle"/>
          </p:nvPr>
        </p:nvSpPr>
        <p:spPr>
          <a:xfrm>
            <a:off x="1524000" y="1122363"/>
            <a:ext cx="9144000" cy="2387600"/>
          </a:xfrm>
        </p:spPr>
        <p:txBody>
          <a:bodyPr anchor="b"/>
          <a:lstStyle>
            <a:lvl1pPr algn="ctr">
              <a:defRPr sz="6000"/>
            </a:lvl1pPr>
          </a:lstStyle>
          <a:p>
            <a:r>
              <a:rPr lang="fr-FR"/>
              <a:t>Modifiez le style du titre</a:t>
            </a:r>
          </a:p>
        </p:txBody>
      </p:sp>
      <p:sp>
        <p:nvSpPr>
          <p:cNvPr id="3" name="Sous-titre 2">
            <a:extLst>
              <a:ext uri="{FF2B5EF4-FFF2-40B4-BE49-F238E27FC236}">
                <a16:creationId xmlns:a16="http://schemas.microsoft.com/office/drawing/2014/main" id="{8A14F0CE-2DAD-48FC-B0CB-6D8DDBD4A5B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p>
        </p:txBody>
      </p:sp>
      <p:sp>
        <p:nvSpPr>
          <p:cNvPr id="4" name="Espace réservé de la date 3">
            <a:extLst>
              <a:ext uri="{FF2B5EF4-FFF2-40B4-BE49-F238E27FC236}">
                <a16:creationId xmlns:a16="http://schemas.microsoft.com/office/drawing/2014/main" id="{E10B6C96-D1DF-4FE7-987C-D8E428D5A3ED}"/>
              </a:ext>
            </a:extLst>
          </p:cNvPr>
          <p:cNvSpPr>
            <a:spLocks noGrp="1"/>
          </p:cNvSpPr>
          <p:nvPr>
            <p:ph type="dt" sz="half" idx="10"/>
          </p:nvPr>
        </p:nvSpPr>
        <p:spPr/>
        <p:txBody>
          <a:bodyPr/>
          <a:lstStyle/>
          <a:p>
            <a:fld id="{C1669716-327E-4CA9-BE9E-12360512388B}" type="datetimeFigureOut">
              <a:rPr lang="fr-FR" smtClean="0"/>
              <a:t>24/10/2022</a:t>
            </a:fld>
            <a:endParaRPr lang="fr-FR"/>
          </a:p>
        </p:txBody>
      </p:sp>
      <p:sp>
        <p:nvSpPr>
          <p:cNvPr id="5" name="Espace réservé du pied de page 4">
            <a:extLst>
              <a:ext uri="{FF2B5EF4-FFF2-40B4-BE49-F238E27FC236}">
                <a16:creationId xmlns:a16="http://schemas.microsoft.com/office/drawing/2014/main" id="{C5C49B90-858A-4C07-99B0-EED0E9AFE2F6}"/>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FDD8A6C9-7C9B-4616-BEDD-884E41957686}"/>
              </a:ext>
            </a:extLst>
          </p:cNvPr>
          <p:cNvSpPr>
            <a:spLocks noGrp="1"/>
          </p:cNvSpPr>
          <p:nvPr>
            <p:ph type="sldNum" sz="quarter" idx="12"/>
          </p:nvPr>
        </p:nvSpPr>
        <p:spPr/>
        <p:txBody>
          <a:bodyPr/>
          <a:lstStyle/>
          <a:p>
            <a:fld id="{4B1C5F98-A4E3-4C44-B6DE-961F2237CA9D}" type="slidenum">
              <a:rPr lang="fr-FR" smtClean="0"/>
              <a:t>‹N°›</a:t>
            </a:fld>
            <a:endParaRPr lang="fr-FR"/>
          </a:p>
        </p:txBody>
      </p:sp>
    </p:spTree>
    <p:extLst>
      <p:ext uri="{BB962C8B-B14F-4D97-AF65-F5344CB8AC3E}">
        <p14:creationId xmlns:p14="http://schemas.microsoft.com/office/powerpoint/2010/main" val="20590870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6B3EED3-1D1F-46DB-B3D8-823D8CA31400}"/>
              </a:ext>
            </a:extLst>
          </p:cNvPr>
          <p:cNvSpPr>
            <a:spLocks noGrp="1"/>
          </p:cNvSpPr>
          <p:nvPr>
            <p:ph type="title"/>
          </p:nvPr>
        </p:nvSpPr>
        <p:spPr/>
        <p:txBody>
          <a:bodyPr/>
          <a:lstStyle/>
          <a:p>
            <a:r>
              <a:rPr lang="fr-FR"/>
              <a:t>Modifiez le style du titre</a:t>
            </a:r>
          </a:p>
        </p:txBody>
      </p:sp>
      <p:sp>
        <p:nvSpPr>
          <p:cNvPr id="3" name="Espace réservé du texte vertical 2">
            <a:extLst>
              <a:ext uri="{FF2B5EF4-FFF2-40B4-BE49-F238E27FC236}">
                <a16:creationId xmlns:a16="http://schemas.microsoft.com/office/drawing/2014/main" id="{62A0277D-990F-4E39-A8DC-9D170530B1DA}"/>
              </a:ext>
            </a:extLst>
          </p:cNvPr>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7572B547-971C-4084-9DAC-9C0F0316D5EB}"/>
              </a:ext>
            </a:extLst>
          </p:cNvPr>
          <p:cNvSpPr>
            <a:spLocks noGrp="1"/>
          </p:cNvSpPr>
          <p:nvPr>
            <p:ph type="dt" sz="half" idx="10"/>
          </p:nvPr>
        </p:nvSpPr>
        <p:spPr/>
        <p:txBody>
          <a:bodyPr/>
          <a:lstStyle/>
          <a:p>
            <a:fld id="{C1669716-327E-4CA9-BE9E-12360512388B}" type="datetimeFigureOut">
              <a:rPr lang="fr-FR" smtClean="0"/>
              <a:t>24/10/2022</a:t>
            </a:fld>
            <a:endParaRPr lang="fr-FR"/>
          </a:p>
        </p:txBody>
      </p:sp>
      <p:sp>
        <p:nvSpPr>
          <p:cNvPr id="5" name="Espace réservé du pied de page 4">
            <a:extLst>
              <a:ext uri="{FF2B5EF4-FFF2-40B4-BE49-F238E27FC236}">
                <a16:creationId xmlns:a16="http://schemas.microsoft.com/office/drawing/2014/main" id="{C7DEDFEC-419C-4252-8CB2-84679AFC5275}"/>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D3AEE3AB-38E7-4D30-B804-BBE88D84568D}"/>
              </a:ext>
            </a:extLst>
          </p:cNvPr>
          <p:cNvSpPr>
            <a:spLocks noGrp="1"/>
          </p:cNvSpPr>
          <p:nvPr>
            <p:ph type="sldNum" sz="quarter" idx="12"/>
          </p:nvPr>
        </p:nvSpPr>
        <p:spPr/>
        <p:txBody>
          <a:bodyPr/>
          <a:lstStyle/>
          <a:p>
            <a:fld id="{4B1C5F98-A4E3-4C44-B6DE-961F2237CA9D}" type="slidenum">
              <a:rPr lang="fr-FR" smtClean="0"/>
              <a:t>‹N°›</a:t>
            </a:fld>
            <a:endParaRPr lang="fr-FR"/>
          </a:p>
        </p:txBody>
      </p:sp>
    </p:spTree>
    <p:extLst>
      <p:ext uri="{BB962C8B-B14F-4D97-AF65-F5344CB8AC3E}">
        <p14:creationId xmlns:p14="http://schemas.microsoft.com/office/powerpoint/2010/main" val="80636271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a:extLst>
              <a:ext uri="{FF2B5EF4-FFF2-40B4-BE49-F238E27FC236}">
                <a16:creationId xmlns:a16="http://schemas.microsoft.com/office/drawing/2014/main" id="{402E95F6-824A-4D25-B570-9B1162853A67}"/>
              </a:ext>
            </a:extLst>
          </p:cNvPr>
          <p:cNvSpPr>
            <a:spLocks noGrp="1"/>
          </p:cNvSpPr>
          <p:nvPr>
            <p:ph type="title" orient="vert"/>
          </p:nvPr>
        </p:nvSpPr>
        <p:spPr>
          <a:xfrm>
            <a:off x="8724900" y="365125"/>
            <a:ext cx="2628900" cy="5811838"/>
          </a:xfrm>
        </p:spPr>
        <p:txBody>
          <a:bodyPr vert="eaVert"/>
          <a:lstStyle/>
          <a:p>
            <a:r>
              <a:rPr lang="fr-FR"/>
              <a:t>Modifiez le style du titre</a:t>
            </a:r>
          </a:p>
        </p:txBody>
      </p:sp>
      <p:sp>
        <p:nvSpPr>
          <p:cNvPr id="3" name="Espace réservé du texte vertical 2">
            <a:extLst>
              <a:ext uri="{FF2B5EF4-FFF2-40B4-BE49-F238E27FC236}">
                <a16:creationId xmlns:a16="http://schemas.microsoft.com/office/drawing/2014/main" id="{E30A9640-DD2C-49C6-94A1-B3038CE4623C}"/>
              </a:ext>
            </a:extLst>
          </p:cNvPr>
          <p:cNvSpPr>
            <a:spLocks noGrp="1"/>
          </p:cNvSpPr>
          <p:nvPr>
            <p:ph type="body" orient="vert" idx="1"/>
          </p:nvPr>
        </p:nvSpPr>
        <p:spPr>
          <a:xfrm>
            <a:off x="838200" y="365125"/>
            <a:ext cx="7734300" cy="5811838"/>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74C73876-18CB-4E3D-BFC3-3E34004B272C}"/>
              </a:ext>
            </a:extLst>
          </p:cNvPr>
          <p:cNvSpPr>
            <a:spLocks noGrp="1"/>
          </p:cNvSpPr>
          <p:nvPr>
            <p:ph type="dt" sz="half" idx="10"/>
          </p:nvPr>
        </p:nvSpPr>
        <p:spPr/>
        <p:txBody>
          <a:bodyPr/>
          <a:lstStyle/>
          <a:p>
            <a:fld id="{C1669716-327E-4CA9-BE9E-12360512388B}" type="datetimeFigureOut">
              <a:rPr lang="fr-FR" smtClean="0"/>
              <a:t>24/10/2022</a:t>
            </a:fld>
            <a:endParaRPr lang="fr-FR"/>
          </a:p>
        </p:txBody>
      </p:sp>
      <p:sp>
        <p:nvSpPr>
          <p:cNvPr id="5" name="Espace réservé du pied de page 4">
            <a:extLst>
              <a:ext uri="{FF2B5EF4-FFF2-40B4-BE49-F238E27FC236}">
                <a16:creationId xmlns:a16="http://schemas.microsoft.com/office/drawing/2014/main" id="{F2DD75F3-D239-47AB-873B-8CA9308FE29B}"/>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7A50696E-270B-4F10-9C83-3CAE32D3476A}"/>
              </a:ext>
            </a:extLst>
          </p:cNvPr>
          <p:cNvSpPr>
            <a:spLocks noGrp="1"/>
          </p:cNvSpPr>
          <p:nvPr>
            <p:ph type="sldNum" sz="quarter" idx="12"/>
          </p:nvPr>
        </p:nvSpPr>
        <p:spPr/>
        <p:txBody>
          <a:bodyPr/>
          <a:lstStyle/>
          <a:p>
            <a:fld id="{4B1C5F98-A4E3-4C44-B6DE-961F2237CA9D}" type="slidenum">
              <a:rPr lang="fr-FR" smtClean="0"/>
              <a:t>‹N°›</a:t>
            </a:fld>
            <a:endParaRPr lang="fr-FR"/>
          </a:p>
        </p:txBody>
      </p:sp>
    </p:spTree>
    <p:extLst>
      <p:ext uri="{BB962C8B-B14F-4D97-AF65-F5344CB8AC3E}">
        <p14:creationId xmlns:p14="http://schemas.microsoft.com/office/powerpoint/2010/main" val="6888081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329481E-BDAE-4675-9BA7-8CE7AE9E633B}"/>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9B2AB1E8-5C40-4967-8950-CB6B882E37DF}"/>
              </a:ext>
            </a:extLst>
          </p:cNvPr>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F2348128-1268-4A7E-AC79-9655BD1B8432}"/>
              </a:ext>
            </a:extLst>
          </p:cNvPr>
          <p:cNvSpPr>
            <a:spLocks noGrp="1"/>
          </p:cNvSpPr>
          <p:nvPr>
            <p:ph type="dt" sz="half" idx="10"/>
          </p:nvPr>
        </p:nvSpPr>
        <p:spPr/>
        <p:txBody>
          <a:bodyPr/>
          <a:lstStyle/>
          <a:p>
            <a:fld id="{C1669716-327E-4CA9-BE9E-12360512388B}" type="datetimeFigureOut">
              <a:rPr lang="fr-FR" smtClean="0"/>
              <a:t>24/10/2022</a:t>
            </a:fld>
            <a:endParaRPr lang="fr-FR"/>
          </a:p>
        </p:txBody>
      </p:sp>
      <p:sp>
        <p:nvSpPr>
          <p:cNvPr id="5" name="Espace réservé du pied de page 4">
            <a:extLst>
              <a:ext uri="{FF2B5EF4-FFF2-40B4-BE49-F238E27FC236}">
                <a16:creationId xmlns:a16="http://schemas.microsoft.com/office/drawing/2014/main" id="{41487254-AEC9-4B8D-B04E-AFF3939BAB36}"/>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C2805FEB-314E-4D50-8201-B088423F2C11}"/>
              </a:ext>
            </a:extLst>
          </p:cNvPr>
          <p:cNvSpPr>
            <a:spLocks noGrp="1"/>
          </p:cNvSpPr>
          <p:nvPr>
            <p:ph type="sldNum" sz="quarter" idx="12"/>
          </p:nvPr>
        </p:nvSpPr>
        <p:spPr/>
        <p:txBody>
          <a:bodyPr/>
          <a:lstStyle/>
          <a:p>
            <a:fld id="{4B1C5F98-A4E3-4C44-B6DE-961F2237CA9D}" type="slidenum">
              <a:rPr lang="fr-FR" smtClean="0"/>
              <a:t>‹N°›</a:t>
            </a:fld>
            <a:endParaRPr lang="fr-FR"/>
          </a:p>
        </p:txBody>
      </p:sp>
    </p:spTree>
    <p:extLst>
      <p:ext uri="{BB962C8B-B14F-4D97-AF65-F5344CB8AC3E}">
        <p14:creationId xmlns:p14="http://schemas.microsoft.com/office/powerpoint/2010/main" val="30968780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2CEBF8C-D259-4CD9-A9B6-503AC93D989F}"/>
              </a:ext>
            </a:extLst>
          </p:cNvPr>
          <p:cNvSpPr>
            <a:spLocks noGrp="1"/>
          </p:cNvSpPr>
          <p:nvPr>
            <p:ph type="title"/>
          </p:nvPr>
        </p:nvSpPr>
        <p:spPr>
          <a:xfrm>
            <a:off x="831850" y="1709738"/>
            <a:ext cx="10515600" cy="2852737"/>
          </a:xfrm>
        </p:spPr>
        <p:txBody>
          <a:bodyPr anchor="b"/>
          <a:lstStyle>
            <a:lvl1pPr>
              <a:defRPr sz="6000"/>
            </a:lvl1pPr>
          </a:lstStyle>
          <a:p>
            <a:r>
              <a:rPr lang="fr-FR"/>
              <a:t>Modifiez le style du titre</a:t>
            </a:r>
          </a:p>
        </p:txBody>
      </p:sp>
      <p:sp>
        <p:nvSpPr>
          <p:cNvPr id="3" name="Espace réservé du texte 2">
            <a:extLst>
              <a:ext uri="{FF2B5EF4-FFF2-40B4-BE49-F238E27FC236}">
                <a16:creationId xmlns:a16="http://schemas.microsoft.com/office/drawing/2014/main" id="{E3710710-1BC3-4535-B790-5F6D2FBEDFE1}"/>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Cliquez pour modifier les styles du texte du masque</a:t>
            </a:r>
          </a:p>
        </p:txBody>
      </p:sp>
      <p:sp>
        <p:nvSpPr>
          <p:cNvPr id="4" name="Espace réservé de la date 3">
            <a:extLst>
              <a:ext uri="{FF2B5EF4-FFF2-40B4-BE49-F238E27FC236}">
                <a16:creationId xmlns:a16="http://schemas.microsoft.com/office/drawing/2014/main" id="{F897044C-BC0A-4363-8A02-3F12C072895E}"/>
              </a:ext>
            </a:extLst>
          </p:cNvPr>
          <p:cNvSpPr>
            <a:spLocks noGrp="1"/>
          </p:cNvSpPr>
          <p:nvPr>
            <p:ph type="dt" sz="half" idx="10"/>
          </p:nvPr>
        </p:nvSpPr>
        <p:spPr/>
        <p:txBody>
          <a:bodyPr/>
          <a:lstStyle/>
          <a:p>
            <a:fld id="{C1669716-327E-4CA9-BE9E-12360512388B}" type="datetimeFigureOut">
              <a:rPr lang="fr-FR" smtClean="0"/>
              <a:t>24/10/2022</a:t>
            </a:fld>
            <a:endParaRPr lang="fr-FR"/>
          </a:p>
        </p:txBody>
      </p:sp>
      <p:sp>
        <p:nvSpPr>
          <p:cNvPr id="5" name="Espace réservé du pied de page 4">
            <a:extLst>
              <a:ext uri="{FF2B5EF4-FFF2-40B4-BE49-F238E27FC236}">
                <a16:creationId xmlns:a16="http://schemas.microsoft.com/office/drawing/2014/main" id="{E6A43927-0154-480B-84C6-32A9E28090ED}"/>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1AE23970-8755-4EAB-8597-0AEA47C0E3BD}"/>
              </a:ext>
            </a:extLst>
          </p:cNvPr>
          <p:cNvSpPr>
            <a:spLocks noGrp="1"/>
          </p:cNvSpPr>
          <p:nvPr>
            <p:ph type="sldNum" sz="quarter" idx="12"/>
          </p:nvPr>
        </p:nvSpPr>
        <p:spPr/>
        <p:txBody>
          <a:bodyPr/>
          <a:lstStyle/>
          <a:p>
            <a:fld id="{4B1C5F98-A4E3-4C44-B6DE-961F2237CA9D}" type="slidenum">
              <a:rPr lang="fr-FR" smtClean="0"/>
              <a:t>‹N°›</a:t>
            </a:fld>
            <a:endParaRPr lang="fr-FR"/>
          </a:p>
        </p:txBody>
      </p:sp>
    </p:spTree>
    <p:extLst>
      <p:ext uri="{BB962C8B-B14F-4D97-AF65-F5344CB8AC3E}">
        <p14:creationId xmlns:p14="http://schemas.microsoft.com/office/powerpoint/2010/main" val="1147580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20139B7-BAE5-40E7-B202-D8F9086F0068}"/>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1374E277-70F2-4ED9-A4ED-4006CE655C3B}"/>
              </a:ext>
            </a:extLst>
          </p:cNvPr>
          <p:cNvSpPr>
            <a:spLocks noGrp="1"/>
          </p:cNvSpPr>
          <p:nvPr>
            <p:ph sz="half" idx="1"/>
          </p:nvPr>
        </p:nvSpPr>
        <p:spPr>
          <a:xfrm>
            <a:off x="838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a:extLst>
              <a:ext uri="{FF2B5EF4-FFF2-40B4-BE49-F238E27FC236}">
                <a16:creationId xmlns:a16="http://schemas.microsoft.com/office/drawing/2014/main" id="{03E5DEA3-50C8-43E0-9309-EBD0EFA1A173}"/>
              </a:ext>
            </a:extLst>
          </p:cNvPr>
          <p:cNvSpPr>
            <a:spLocks noGrp="1"/>
          </p:cNvSpPr>
          <p:nvPr>
            <p:ph sz="half" idx="2"/>
          </p:nvPr>
        </p:nvSpPr>
        <p:spPr>
          <a:xfrm>
            <a:off x="6172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a:extLst>
              <a:ext uri="{FF2B5EF4-FFF2-40B4-BE49-F238E27FC236}">
                <a16:creationId xmlns:a16="http://schemas.microsoft.com/office/drawing/2014/main" id="{0C289535-48CD-43AC-8DDC-36F7F743C073}"/>
              </a:ext>
            </a:extLst>
          </p:cNvPr>
          <p:cNvSpPr>
            <a:spLocks noGrp="1"/>
          </p:cNvSpPr>
          <p:nvPr>
            <p:ph type="dt" sz="half" idx="10"/>
          </p:nvPr>
        </p:nvSpPr>
        <p:spPr/>
        <p:txBody>
          <a:bodyPr/>
          <a:lstStyle/>
          <a:p>
            <a:fld id="{C1669716-327E-4CA9-BE9E-12360512388B}" type="datetimeFigureOut">
              <a:rPr lang="fr-FR" smtClean="0"/>
              <a:t>24/10/2022</a:t>
            </a:fld>
            <a:endParaRPr lang="fr-FR"/>
          </a:p>
        </p:txBody>
      </p:sp>
      <p:sp>
        <p:nvSpPr>
          <p:cNvPr id="6" name="Espace réservé du pied de page 5">
            <a:extLst>
              <a:ext uri="{FF2B5EF4-FFF2-40B4-BE49-F238E27FC236}">
                <a16:creationId xmlns:a16="http://schemas.microsoft.com/office/drawing/2014/main" id="{2CD3ED42-145B-4B4C-8699-DBA56F5FBBE4}"/>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9276552E-3B81-4795-A450-97255036AFEE}"/>
              </a:ext>
            </a:extLst>
          </p:cNvPr>
          <p:cNvSpPr>
            <a:spLocks noGrp="1"/>
          </p:cNvSpPr>
          <p:nvPr>
            <p:ph type="sldNum" sz="quarter" idx="12"/>
          </p:nvPr>
        </p:nvSpPr>
        <p:spPr/>
        <p:txBody>
          <a:bodyPr/>
          <a:lstStyle/>
          <a:p>
            <a:fld id="{4B1C5F98-A4E3-4C44-B6DE-961F2237CA9D}" type="slidenum">
              <a:rPr lang="fr-FR" smtClean="0"/>
              <a:t>‹N°›</a:t>
            </a:fld>
            <a:endParaRPr lang="fr-FR"/>
          </a:p>
        </p:txBody>
      </p:sp>
    </p:spTree>
    <p:extLst>
      <p:ext uri="{BB962C8B-B14F-4D97-AF65-F5344CB8AC3E}">
        <p14:creationId xmlns:p14="http://schemas.microsoft.com/office/powerpoint/2010/main" val="21669808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40AFB72-F956-4AC4-A52D-DEC8FAC3CF9E}"/>
              </a:ext>
            </a:extLst>
          </p:cNvPr>
          <p:cNvSpPr>
            <a:spLocks noGrp="1"/>
          </p:cNvSpPr>
          <p:nvPr>
            <p:ph type="title"/>
          </p:nvPr>
        </p:nvSpPr>
        <p:spPr>
          <a:xfrm>
            <a:off x="839788" y="365125"/>
            <a:ext cx="10515600" cy="1325563"/>
          </a:xfrm>
        </p:spPr>
        <p:txBody>
          <a:bodyPr/>
          <a:lstStyle/>
          <a:p>
            <a:r>
              <a:rPr lang="fr-FR"/>
              <a:t>Modifiez le style du titre</a:t>
            </a:r>
          </a:p>
        </p:txBody>
      </p:sp>
      <p:sp>
        <p:nvSpPr>
          <p:cNvPr id="3" name="Espace réservé du texte 2">
            <a:extLst>
              <a:ext uri="{FF2B5EF4-FFF2-40B4-BE49-F238E27FC236}">
                <a16:creationId xmlns:a16="http://schemas.microsoft.com/office/drawing/2014/main" id="{922EB91E-00DC-4582-AEE9-8240E327868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a:extLst>
              <a:ext uri="{FF2B5EF4-FFF2-40B4-BE49-F238E27FC236}">
                <a16:creationId xmlns:a16="http://schemas.microsoft.com/office/drawing/2014/main" id="{90461BEB-C3E7-4EB4-B40A-EB07BCD25113}"/>
              </a:ext>
            </a:extLst>
          </p:cNvPr>
          <p:cNvSpPr>
            <a:spLocks noGrp="1"/>
          </p:cNvSpPr>
          <p:nvPr>
            <p:ph sz="half" idx="2"/>
          </p:nvPr>
        </p:nvSpPr>
        <p:spPr>
          <a:xfrm>
            <a:off x="839788" y="2505075"/>
            <a:ext cx="5157787"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a:extLst>
              <a:ext uri="{FF2B5EF4-FFF2-40B4-BE49-F238E27FC236}">
                <a16:creationId xmlns:a16="http://schemas.microsoft.com/office/drawing/2014/main" id="{39FFECB1-D2CC-458D-9E54-D2E9DD71D50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a:extLst>
              <a:ext uri="{FF2B5EF4-FFF2-40B4-BE49-F238E27FC236}">
                <a16:creationId xmlns:a16="http://schemas.microsoft.com/office/drawing/2014/main" id="{3320A51B-053C-4D03-BC0D-DAC83F865B5B}"/>
              </a:ext>
            </a:extLst>
          </p:cNvPr>
          <p:cNvSpPr>
            <a:spLocks noGrp="1"/>
          </p:cNvSpPr>
          <p:nvPr>
            <p:ph sz="quarter" idx="4"/>
          </p:nvPr>
        </p:nvSpPr>
        <p:spPr>
          <a:xfrm>
            <a:off x="6172200" y="2505075"/>
            <a:ext cx="5183188"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a:extLst>
              <a:ext uri="{FF2B5EF4-FFF2-40B4-BE49-F238E27FC236}">
                <a16:creationId xmlns:a16="http://schemas.microsoft.com/office/drawing/2014/main" id="{33779DF0-8821-4EF8-A92B-6DEBE32E29FF}"/>
              </a:ext>
            </a:extLst>
          </p:cNvPr>
          <p:cNvSpPr>
            <a:spLocks noGrp="1"/>
          </p:cNvSpPr>
          <p:nvPr>
            <p:ph type="dt" sz="half" idx="10"/>
          </p:nvPr>
        </p:nvSpPr>
        <p:spPr/>
        <p:txBody>
          <a:bodyPr/>
          <a:lstStyle/>
          <a:p>
            <a:fld id="{C1669716-327E-4CA9-BE9E-12360512388B}" type="datetimeFigureOut">
              <a:rPr lang="fr-FR" smtClean="0"/>
              <a:t>24/10/2022</a:t>
            </a:fld>
            <a:endParaRPr lang="fr-FR"/>
          </a:p>
        </p:txBody>
      </p:sp>
      <p:sp>
        <p:nvSpPr>
          <p:cNvPr id="8" name="Espace réservé du pied de page 7">
            <a:extLst>
              <a:ext uri="{FF2B5EF4-FFF2-40B4-BE49-F238E27FC236}">
                <a16:creationId xmlns:a16="http://schemas.microsoft.com/office/drawing/2014/main" id="{66707239-1D9D-4A55-90D9-B6CDD19BE9A8}"/>
              </a:ext>
            </a:extLst>
          </p:cNvPr>
          <p:cNvSpPr>
            <a:spLocks noGrp="1"/>
          </p:cNvSpPr>
          <p:nvPr>
            <p:ph type="ftr" sz="quarter" idx="11"/>
          </p:nvPr>
        </p:nvSpPr>
        <p:spPr/>
        <p:txBody>
          <a:bodyPr/>
          <a:lstStyle/>
          <a:p>
            <a:endParaRPr lang="fr-FR"/>
          </a:p>
        </p:txBody>
      </p:sp>
      <p:sp>
        <p:nvSpPr>
          <p:cNvPr id="9" name="Espace réservé du numéro de diapositive 8">
            <a:extLst>
              <a:ext uri="{FF2B5EF4-FFF2-40B4-BE49-F238E27FC236}">
                <a16:creationId xmlns:a16="http://schemas.microsoft.com/office/drawing/2014/main" id="{AE35BC36-CE7F-4F6D-9B76-6AB5E18D1851}"/>
              </a:ext>
            </a:extLst>
          </p:cNvPr>
          <p:cNvSpPr>
            <a:spLocks noGrp="1"/>
          </p:cNvSpPr>
          <p:nvPr>
            <p:ph type="sldNum" sz="quarter" idx="12"/>
          </p:nvPr>
        </p:nvSpPr>
        <p:spPr/>
        <p:txBody>
          <a:bodyPr/>
          <a:lstStyle/>
          <a:p>
            <a:fld id="{4B1C5F98-A4E3-4C44-B6DE-961F2237CA9D}" type="slidenum">
              <a:rPr lang="fr-FR" smtClean="0"/>
              <a:t>‹N°›</a:t>
            </a:fld>
            <a:endParaRPr lang="fr-FR"/>
          </a:p>
        </p:txBody>
      </p:sp>
    </p:spTree>
    <p:extLst>
      <p:ext uri="{BB962C8B-B14F-4D97-AF65-F5344CB8AC3E}">
        <p14:creationId xmlns:p14="http://schemas.microsoft.com/office/powerpoint/2010/main" val="11622751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414942A-8B12-4931-96E9-213F901ED1D8}"/>
              </a:ext>
            </a:extLst>
          </p:cNvPr>
          <p:cNvSpPr>
            <a:spLocks noGrp="1"/>
          </p:cNvSpPr>
          <p:nvPr>
            <p:ph type="title"/>
          </p:nvPr>
        </p:nvSpPr>
        <p:spPr/>
        <p:txBody>
          <a:bodyPr/>
          <a:lstStyle/>
          <a:p>
            <a:r>
              <a:rPr lang="fr-FR"/>
              <a:t>Modifiez le style du titre</a:t>
            </a:r>
          </a:p>
        </p:txBody>
      </p:sp>
      <p:sp>
        <p:nvSpPr>
          <p:cNvPr id="3" name="Espace réservé de la date 2">
            <a:extLst>
              <a:ext uri="{FF2B5EF4-FFF2-40B4-BE49-F238E27FC236}">
                <a16:creationId xmlns:a16="http://schemas.microsoft.com/office/drawing/2014/main" id="{27783E3D-F644-4D28-83FF-4A2432D909CB}"/>
              </a:ext>
            </a:extLst>
          </p:cNvPr>
          <p:cNvSpPr>
            <a:spLocks noGrp="1"/>
          </p:cNvSpPr>
          <p:nvPr>
            <p:ph type="dt" sz="half" idx="10"/>
          </p:nvPr>
        </p:nvSpPr>
        <p:spPr/>
        <p:txBody>
          <a:bodyPr/>
          <a:lstStyle/>
          <a:p>
            <a:fld id="{C1669716-327E-4CA9-BE9E-12360512388B}" type="datetimeFigureOut">
              <a:rPr lang="fr-FR" smtClean="0"/>
              <a:t>24/10/2022</a:t>
            </a:fld>
            <a:endParaRPr lang="fr-FR"/>
          </a:p>
        </p:txBody>
      </p:sp>
      <p:sp>
        <p:nvSpPr>
          <p:cNvPr id="4" name="Espace réservé du pied de page 3">
            <a:extLst>
              <a:ext uri="{FF2B5EF4-FFF2-40B4-BE49-F238E27FC236}">
                <a16:creationId xmlns:a16="http://schemas.microsoft.com/office/drawing/2014/main" id="{A8102B88-294A-4D12-B5F0-E19BB45DCA46}"/>
              </a:ext>
            </a:extLst>
          </p:cNvPr>
          <p:cNvSpPr>
            <a:spLocks noGrp="1"/>
          </p:cNvSpPr>
          <p:nvPr>
            <p:ph type="ftr" sz="quarter" idx="11"/>
          </p:nvPr>
        </p:nvSpPr>
        <p:spPr/>
        <p:txBody>
          <a:bodyPr/>
          <a:lstStyle/>
          <a:p>
            <a:endParaRPr lang="fr-FR"/>
          </a:p>
        </p:txBody>
      </p:sp>
      <p:sp>
        <p:nvSpPr>
          <p:cNvPr id="5" name="Espace réservé du numéro de diapositive 4">
            <a:extLst>
              <a:ext uri="{FF2B5EF4-FFF2-40B4-BE49-F238E27FC236}">
                <a16:creationId xmlns:a16="http://schemas.microsoft.com/office/drawing/2014/main" id="{8A3B6B02-3CEE-446B-9708-4C8F9366FB6B}"/>
              </a:ext>
            </a:extLst>
          </p:cNvPr>
          <p:cNvSpPr>
            <a:spLocks noGrp="1"/>
          </p:cNvSpPr>
          <p:nvPr>
            <p:ph type="sldNum" sz="quarter" idx="12"/>
          </p:nvPr>
        </p:nvSpPr>
        <p:spPr/>
        <p:txBody>
          <a:bodyPr/>
          <a:lstStyle/>
          <a:p>
            <a:fld id="{4B1C5F98-A4E3-4C44-B6DE-961F2237CA9D}" type="slidenum">
              <a:rPr lang="fr-FR" smtClean="0"/>
              <a:t>‹N°›</a:t>
            </a:fld>
            <a:endParaRPr lang="fr-FR"/>
          </a:p>
        </p:txBody>
      </p:sp>
    </p:spTree>
    <p:extLst>
      <p:ext uri="{BB962C8B-B14F-4D97-AF65-F5344CB8AC3E}">
        <p14:creationId xmlns:p14="http://schemas.microsoft.com/office/powerpoint/2010/main" val="22677105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F9E4E800-3597-49ED-834E-D196DCA3A1D2}"/>
              </a:ext>
            </a:extLst>
          </p:cNvPr>
          <p:cNvSpPr>
            <a:spLocks noGrp="1"/>
          </p:cNvSpPr>
          <p:nvPr>
            <p:ph type="dt" sz="half" idx="10"/>
          </p:nvPr>
        </p:nvSpPr>
        <p:spPr/>
        <p:txBody>
          <a:bodyPr/>
          <a:lstStyle/>
          <a:p>
            <a:fld id="{C1669716-327E-4CA9-BE9E-12360512388B}" type="datetimeFigureOut">
              <a:rPr lang="fr-FR" smtClean="0"/>
              <a:t>24/10/2022</a:t>
            </a:fld>
            <a:endParaRPr lang="fr-FR"/>
          </a:p>
        </p:txBody>
      </p:sp>
      <p:sp>
        <p:nvSpPr>
          <p:cNvPr id="3" name="Espace réservé du pied de page 2">
            <a:extLst>
              <a:ext uri="{FF2B5EF4-FFF2-40B4-BE49-F238E27FC236}">
                <a16:creationId xmlns:a16="http://schemas.microsoft.com/office/drawing/2014/main" id="{BE7CFCED-477C-4180-9269-DE7D95FF25EC}"/>
              </a:ext>
            </a:extLst>
          </p:cNvPr>
          <p:cNvSpPr>
            <a:spLocks noGrp="1"/>
          </p:cNvSpPr>
          <p:nvPr>
            <p:ph type="ftr" sz="quarter" idx="11"/>
          </p:nvPr>
        </p:nvSpPr>
        <p:spPr/>
        <p:txBody>
          <a:bodyPr/>
          <a:lstStyle/>
          <a:p>
            <a:endParaRPr lang="fr-FR"/>
          </a:p>
        </p:txBody>
      </p:sp>
      <p:sp>
        <p:nvSpPr>
          <p:cNvPr id="4" name="Espace réservé du numéro de diapositive 3">
            <a:extLst>
              <a:ext uri="{FF2B5EF4-FFF2-40B4-BE49-F238E27FC236}">
                <a16:creationId xmlns:a16="http://schemas.microsoft.com/office/drawing/2014/main" id="{6CBF6C34-EDB7-4CAB-AA75-121BB7FC2464}"/>
              </a:ext>
            </a:extLst>
          </p:cNvPr>
          <p:cNvSpPr>
            <a:spLocks noGrp="1"/>
          </p:cNvSpPr>
          <p:nvPr>
            <p:ph type="sldNum" sz="quarter" idx="12"/>
          </p:nvPr>
        </p:nvSpPr>
        <p:spPr/>
        <p:txBody>
          <a:bodyPr/>
          <a:lstStyle/>
          <a:p>
            <a:fld id="{4B1C5F98-A4E3-4C44-B6DE-961F2237CA9D}" type="slidenum">
              <a:rPr lang="fr-FR" smtClean="0"/>
              <a:t>‹N°›</a:t>
            </a:fld>
            <a:endParaRPr lang="fr-FR"/>
          </a:p>
        </p:txBody>
      </p:sp>
    </p:spTree>
    <p:extLst>
      <p:ext uri="{BB962C8B-B14F-4D97-AF65-F5344CB8AC3E}">
        <p14:creationId xmlns:p14="http://schemas.microsoft.com/office/powerpoint/2010/main" val="117532066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AC1DB26-FD9F-48B4-895C-85387ECF4C9E}"/>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du contenu 2">
            <a:extLst>
              <a:ext uri="{FF2B5EF4-FFF2-40B4-BE49-F238E27FC236}">
                <a16:creationId xmlns:a16="http://schemas.microsoft.com/office/drawing/2014/main" id="{5842038D-779D-4BA4-8423-565C0DD0EA0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a:extLst>
              <a:ext uri="{FF2B5EF4-FFF2-40B4-BE49-F238E27FC236}">
                <a16:creationId xmlns:a16="http://schemas.microsoft.com/office/drawing/2014/main" id="{C7DC1345-789A-43AE-B51D-8E88B145ECE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6824117A-C4D9-41DF-A90D-99038C5FA245}"/>
              </a:ext>
            </a:extLst>
          </p:cNvPr>
          <p:cNvSpPr>
            <a:spLocks noGrp="1"/>
          </p:cNvSpPr>
          <p:nvPr>
            <p:ph type="dt" sz="half" idx="10"/>
          </p:nvPr>
        </p:nvSpPr>
        <p:spPr/>
        <p:txBody>
          <a:bodyPr/>
          <a:lstStyle/>
          <a:p>
            <a:fld id="{C1669716-327E-4CA9-BE9E-12360512388B}" type="datetimeFigureOut">
              <a:rPr lang="fr-FR" smtClean="0"/>
              <a:t>24/10/2022</a:t>
            </a:fld>
            <a:endParaRPr lang="fr-FR"/>
          </a:p>
        </p:txBody>
      </p:sp>
      <p:sp>
        <p:nvSpPr>
          <p:cNvPr id="6" name="Espace réservé du pied de page 5">
            <a:extLst>
              <a:ext uri="{FF2B5EF4-FFF2-40B4-BE49-F238E27FC236}">
                <a16:creationId xmlns:a16="http://schemas.microsoft.com/office/drawing/2014/main" id="{34668976-E420-46B6-A6D3-92B800A7406C}"/>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A9A46D7E-A3D7-4D20-B357-7276D848A001}"/>
              </a:ext>
            </a:extLst>
          </p:cNvPr>
          <p:cNvSpPr>
            <a:spLocks noGrp="1"/>
          </p:cNvSpPr>
          <p:nvPr>
            <p:ph type="sldNum" sz="quarter" idx="12"/>
          </p:nvPr>
        </p:nvSpPr>
        <p:spPr/>
        <p:txBody>
          <a:bodyPr/>
          <a:lstStyle/>
          <a:p>
            <a:fld id="{4B1C5F98-A4E3-4C44-B6DE-961F2237CA9D}" type="slidenum">
              <a:rPr lang="fr-FR" smtClean="0"/>
              <a:t>‹N°›</a:t>
            </a:fld>
            <a:endParaRPr lang="fr-FR"/>
          </a:p>
        </p:txBody>
      </p:sp>
    </p:spTree>
    <p:extLst>
      <p:ext uri="{BB962C8B-B14F-4D97-AF65-F5344CB8AC3E}">
        <p14:creationId xmlns:p14="http://schemas.microsoft.com/office/powerpoint/2010/main" val="20671297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6C9D3DB-B263-409F-8673-C8D325A08D9E}"/>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pour une image  2">
            <a:extLst>
              <a:ext uri="{FF2B5EF4-FFF2-40B4-BE49-F238E27FC236}">
                <a16:creationId xmlns:a16="http://schemas.microsoft.com/office/drawing/2014/main" id="{8BF77CE0-7488-4DF2-88C4-A8CC6579799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a:extLst>
              <a:ext uri="{FF2B5EF4-FFF2-40B4-BE49-F238E27FC236}">
                <a16:creationId xmlns:a16="http://schemas.microsoft.com/office/drawing/2014/main" id="{BE0DC9A6-62B1-4993-8A7D-D4D79F784DD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C93683D6-0998-43E2-9418-67C7FA658C89}"/>
              </a:ext>
            </a:extLst>
          </p:cNvPr>
          <p:cNvSpPr>
            <a:spLocks noGrp="1"/>
          </p:cNvSpPr>
          <p:nvPr>
            <p:ph type="dt" sz="half" idx="10"/>
          </p:nvPr>
        </p:nvSpPr>
        <p:spPr/>
        <p:txBody>
          <a:bodyPr/>
          <a:lstStyle/>
          <a:p>
            <a:fld id="{C1669716-327E-4CA9-BE9E-12360512388B}" type="datetimeFigureOut">
              <a:rPr lang="fr-FR" smtClean="0"/>
              <a:t>24/10/2022</a:t>
            </a:fld>
            <a:endParaRPr lang="fr-FR"/>
          </a:p>
        </p:txBody>
      </p:sp>
      <p:sp>
        <p:nvSpPr>
          <p:cNvPr id="6" name="Espace réservé du pied de page 5">
            <a:extLst>
              <a:ext uri="{FF2B5EF4-FFF2-40B4-BE49-F238E27FC236}">
                <a16:creationId xmlns:a16="http://schemas.microsoft.com/office/drawing/2014/main" id="{EDD27F20-85EE-4F8D-B487-658367A3468B}"/>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F989C52C-7C52-4530-B9D8-122591D157AA}"/>
              </a:ext>
            </a:extLst>
          </p:cNvPr>
          <p:cNvSpPr>
            <a:spLocks noGrp="1"/>
          </p:cNvSpPr>
          <p:nvPr>
            <p:ph type="sldNum" sz="quarter" idx="12"/>
          </p:nvPr>
        </p:nvSpPr>
        <p:spPr/>
        <p:txBody>
          <a:bodyPr/>
          <a:lstStyle/>
          <a:p>
            <a:fld id="{4B1C5F98-A4E3-4C44-B6DE-961F2237CA9D}" type="slidenum">
              <a:rPr lang="fr-FR" smtClean="0"/>
              <a:t>‹N°›</a:t>
            </a:fld>
            <a:endParaRPr lang="fr-FR"/>
          </a:p>
        </p:txBody>
      </p:sp>
    </p:spTree>
    <p:extLst>
      <p:ext uri="{BB962C8B-B14F-4D97-AF65-F5344CB8AC3E}">
        <p14:creationId xmlns:p14="http://schemas.microsoft.com/office/powerpoint/2010/main" val="9006019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a:extLst>
              <a:ext uri="{FF2B5EF4-FFF2-40B4-BE49-F238E27FC236}">
                <a16:creationId xmlns:a16="http://schemas.microsoft.com/office/drawing/2014/main" id="{FAC18EDB-7CB4-44BF-8E96-333AF74C776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a:extLst>
              <a:ext uri="{FF2B5EF4-FFF2-40B4-BE49-F238E27FC236}">
                <a16:creationId xmlns:a16="http://schemas.microsoft.com/office/drawing/2014/main" id="{D6633FD1-CFC0-4A0B-95F8-3B4150A4822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956BF15D-58A2-4D5B-8106-33433CEB0E0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1669716-327E-4CA9-BE9E-12360512388B}" type="datetimeFigureOut">
              <a:rPr lang="fr-FR" smtClean="0"/>
              <a:t>24/10/2022</a:t>
            </a:fld>
            <a:endParaRPr lang="fr-FR"/>
          </a:p>
        </p:txBody>
      </p:sp>
      <p:sp>
        <p:nvSpPr>
          <p:cNvPr id="5" name="Espace réservé du pied de page 4">
            <a:extLst>
              <a:ext uri="{FF2B5EF4-FFF2-40B4-BE49-F238E27FC236}">
                <a16:creationId xmlns:a16="http://schemas.microsoft.com/office/drawing/2014/main" id="{6A758EF6-BC71-4434-8AD9-CE45DCA2F64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a:extLst>
              <a:ext uri="{FF2B5EF4-FFF2-40B4-BE49-F238E27FC236}">
                <a16:creationId xmlns:a16="http://schemas.microsoft.com/office/drawing/2014/main" id="{7D310315-6C29-4285-BB9A-75D5E26D95D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B1C5F98-A4E3-4C44-B6DE-961F2237CA9D}" type="slidenum">
              <a:rPr lang="fr-FR" smtClean="0"/>
              <a:t>‹N°›</a:t>
            </a:fld>
            <a:endParaRPr lang="fr-FR"/>
          </a:p>
        </p:txBody>
      </p:sp>
    </p:spTree>
    <p:extLst>
      <p:ext uri="{BB962C8B-B14F-4D97-AF65-F5344CB8AC3E}">
        <p14:creationId xmlns:p14="http://schemas.microsoft.com/office/powerpoint/2010/main" val="71859304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 Id="rId4" Type="http://schemas.openxmlformats.org/officeDocument/2006/relationships/image" Target="../media/image11.jpeg"/></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 Id="rId4" Type="http://schemas.openxmlformats.org/officeDocument/2006/relationships/image" Target="../media/image12.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4.png"/><Relationship Id="rId1" Type="http://schemas.openxmlformats.org/officeDocument/2006/relationships/slideLayout" Target="../slideLayouts/slideLayout1.xml"/><Relationship Id="rId4" Type="http://schemas.openxmlformats.org/officeDocument/2006/relationships/image" Target="../media/image14.png"/></Relationships>
</file>

<file path=ppt/slides/_rels/slide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 Id="rId4" Type="http://schemas.openxmlformats.org/officeDocument/2006/relationships/image" Target="../media/image15.jpeg"/></Relationships>
</file>

<file path=ppt/slides/_rels/slide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 Id="rId4" Type="http://schemas.openxmlformats.org/officeDocument/2006/relationships/image" Target="../media/image16.png"/></Relationships>
</file>

<file path=ppt/slides/_rels/slide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 Id="rId4" Type="http://schemas.openxmlformats.org/officeDocument/2006/relationships/image" Target="../media/image17.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 Id="rId4" Type="http://schemas.openxmlformats.org/officeDocument/2006/relationships/image" Target="../media/image18.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1.xml"/><Relationship Id="rId5" Type="http://schemas.openxmlformats.org/officeDocument/2006/relationships/image" Target="../media/image19.jpeg"/><Relationship Id="rId4" Type="http://schemas.openxmlformats.org/officeDocument/2006/relationships/image" Target="../media/image5.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 Id="rId4" Type="http://schemas.openxmlformats.org/officeDocument/2006/relationships/image" Target="../media/image20.jpeg"/></Relationships>
</file>

<file path=ppt/slides/_rels/slide2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4.png"/><Relationship Id="rId1" Type="http://schemas.openxmlformats.org/officeDocument/2006/relationships/slideLayout" Target="../slideLayouts/slideLayout1.xml"/><Relationship Id="rId4" Type="http://schemas.openxmlformats.org/officeDocument/2006/relationships/image" Target="../media/image14.png"/></Relationships>
</file>

<file path=ppt/slides/_rels/slide26.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25.png"/><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7.png"/><Relationship Id="rId4" Type="http://schemas.openxmlformats.org/officeDocument/2006/relationships/hyperlink" Target="https://bpifrance-creation.fr/accompagnement-creation-entreprise"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 Id="rId5" Type="http://schemas.openxmlformats.org/officeDocument/2006/relationships/image" Target="../media/image9.png"/><Relationship Id="rId4" Type="http://schemas.openxmlformats.org/officeDocument/2006/relationships/image" Target="../media/image8.png"/></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 Id="rId4" Type="http://schemas.openxmlformats.org/officeDocument/2006/relationships/image" Target="../media/image10.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37FD30D4-972D-4CE5-85D8-923809B6CE12}"/>
              </a:ext>
            </a:extLst>
          </p:cNvPr>
          <p:cNvSpPr/>
          <p:nvPr/>
        </p:nvSpPr>
        <p:spPr>
          <a:xfrm>
            <a:off x="0" y="0"/>
            <a:ext cx="12192000" cy="6858000"/>
          </a:xfrm>
          <a:prstGeom prst="rect">
            <a:avLst/>
          </a:prstGeom>
          <a:noFill/>
          <a:ln w="76200">
            <a:gradFill>
              <a:gsLst>
                <a:gs pos="100000">
                  <a:srgbClr val="00379E"/>
                </a:gs>
                <a:gs pos="0">
                  <a:srgbClr val="FF5A5E"/>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4" name="Google Shape;83;gd38f7795d4_0_126" descr="TOUSREPRENEURS_logo_2020_bleu&amp;rouge.png">
            <a:extLst>
              <a:ext uri="{FF2B5EF4-FFF2-40B4-BE49-F238E27FC236}">
                <a16:creationId xmlns:a16="http://schemas.microsoft.com/office/drawing/2014/main" id="{32458D0A-9E72-4553-8BA4-16A97522B6FD}"/>
              </a:ext>
            </a:extLst>
          </p:cNvPr>
          <p:cNvPicPr preferRelativeResize="0">
            <a:picLocks noChangeAspect="1"/>
          </p:cNvPicPr>
          <p:nvPr/>
        </p:nvPicPr>
        <p:blipFill rotWithShape="1">
          <a:blip r:embed="rId2">
            <a:alphaModFix/>
          </a:blip>
          <a:srcRect/>
          <a:stretch/>
        </p:blipFill>
        <p:spPr>
          <a:xfrm>
            <a:off x="143123" y="5206181"/>
            <a:ext cx="3868437" cy="1372863"/>
          </a:xfrm>
          <a:prstGeom prst="rect">
            <a:avLst/>
          </a:prstGeom>
          <a:noFill/>
          <a:ln>
            <a:noFill/>
          </a:ln>
        </p:spPr>
      </p:pic>
      <p:sp>
        <p:nvSpPr>
          <p:cNvPr id="6" name="Parallélogramme 5">
            <a:extLst>
              <a:ext uri="{FF2B5EF4-FFF2-40B4-BE49-F238E27FC236}">
                <a16:creationId xmlns:a16="http://schemas.microsoft.com/office/drawing/2014/main" id="{E1F8A028-4985-4F06-94D5-786AA5B43429}"/>
              </a:ext>
            </a:extLst>
          </p:cNvPr>
          <p:cNvSpPr/>
          <p:nvPr/>
        </p:nvSpPr>
        <p:spPr>
          <a:xfrm flipH="1">
            <a:off x="0" y="-1"/>
            <a:ext cx="12192000" cy="6858001"/>
          </a:xfrm>
          <a:prstGeom prst="parallelogram">
            <a:avLst>
              <a:gd name="adj" fmla="val 71789"/>
            </a:avLst>
          </a:prstGeom>
          <a:gradFill>
            <a:gsLst>
              <a:gs pos="100000">
                <a:srgbClr val="00379E"/>
              </a:gs>
              <a:gs pos="0">
                <a:srgbClr val="FF5A5E"/>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 name="ZoneTexte 7">
            <a:extLst>
              <a:ext uri="{FF2B5EF4-FFF2-40B4-BE49-F238E27FC236}">
                <a16:creationId xmlns:a16="http://schemas.microsoft.com/office/drawing/2014/main" id="{D5B1D7B1-2786-4563-BC61-A5A4EDB72413}"/>
              </a:ext>
            </a:extLst>
          </p:cNvPr>
          <p:cNvSpPr txBox="1"/>
          <p:nvPr/>
        </p:nvSpPr>
        <p:spPr>
          <a:xfrm>
            <a:off x="2419002" y="2713324"/>
            <a:ext cx="6910387" cy="1631216"/>
          </a:xfrm>
          <a:prstGeom prst="rect">
            <a:avLst/>
          </a:prstGeom>
          <a:noFill/>
        </p:spPr>
        <p:txBody>
          <a:bodyPr wrap="square" rtlCol="0">
            <a:spAutoFit/>
          </a:bodyPr>
          <a:lstStyle/>
          <a:p>
            <a:pPr algn="ctr"/>
            <a:r>
              <a:rPr lang="fr-FR" sz="3600" b="1" dirty="0">
                <a:solidFill>
                  <a:schemeClr val="bg1"/>
                </a:solidFill>
              </a:rPr>
              <a:t>Reprendre un commerce ou une petite entreprise</a:t>
            </a:r>
            <a:endParaRPr lang="fr-FR" sz="2800" dirty="0">
              <a:solidFill>
                <a:schemeClr val="bg1"/>
              </a:solidFill>
            </a:endParaRPr>
          </a:p>
          <a:p>
            <a:pPr algn="ctr"/>
            <a:r>
              <a:rPr lang="fr-FR" sz="2800" dirty="0">
                <a:solidFill>
                  <a:schemeClr val="bg1"/>
                </a:solidFill>
              </a:rPr>
              <a:t>La boîte à outils </a:t>
            </a:r>
          </a:p>
        </p:txBody>
      </p:sp>
    </p:spTree>
    <p:extLst>
      <p:ext uri="{BB962C8B-B14F-4D97-AF65-F5344CB8AC3E}">
        <p14:creationId xmlns:p14="http://schemas.microsoft.com/office/powerpoint/2010/main" val="411009833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descr="SVG &amp;gt; symbole équipement machine réglage - Image et icône SVG gratuite. |  SVG Silh">
            <a:extLst>
              <a:ext uri="{FF2B5EF4-FFF2-40B4-BE49-F238E27FC236}">
                <a16:creationId xmlns:a16="http://schemas.microsoft.com/office/drawing/2014/main" id="{1A5FD290-D09C-426B-A039-8FD078187347}"/>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fr-FR"/>
          </a:p>
        </p:txBody>
      </p:sp>
      <p:sp>
        <p:nvSpPr>
          <p:cNvPr id="8" name="ZoneTexte 7">
            <a:extLst>
              <a:ext uri="{FF2B5EF4-FFF2-40B4-BE49-F238E27FC236}">
                <a16:creationId xmlns:a16="http://schemas.microsoft.com/office/drawing/2014/main" id="{BE4736B3-F1F2-458D-A697-A63D34D883D5}"/>
              </a:ext>
            </a:extLst>
          </p:cNvPr>
          <p:cNvSpPr txBox="1"/>
          <p:nvPr/>
        </p:nvSpPr>
        <p:spPr>
          <a:xfrm>
            <a:off x="976077" y="276293"/>
            <a:ext cx="3949883" cy="461665"/>
          </a:xfrm>
          <a:prstGeom prst="rect">
            <a:avLst/>
          </a:prstGeom>
          <a:noFill/>
        </p:spPr>
        <p:txBody>
          <a:bodyPr wrap="square">
            <a:spAutoFit/>
          </a:bodyPr>
          <a:lstStyle/>
          <a:p>
            <a:r>
              <a:rPr lang="fr-FR" sz="2400" b="1" dirty="0">
                <a:solidFill>
                  <a:srgbClr val="727272"/>
                </a:solidFill>
              </a:rPr>
              <a:t>Rédiger son Business Plan </a:t>
            </a:r>
          </a:p>
        </p:txBody>
      </p:sp>
      <p:pic>
        <p:nvPicPr>
          <p:cNvPr id="9" name="Image 8">
            <a:extLst>
              <a:ext uri="{FF2B5EF4-FFF2-40B4-BE49-F238E27FC236}">
                <a16:creationId xmlns:a16="http://schemas.microsoft.com/office/drawing/2014/main" id="{34927627-2AA0-46DF-A486-D632B229808C}"/>
              </a:ext>
            </a:extLst>
          </p:cNvPr>
          <p:cNvPicPr>
            <a:picLocks noChangeAspect="1"/>
          </p:cNvPicPr>
          <p:nvPr/>
        </p:nvPicPr>
        <p:blipFill>
          <a:blip r:embed="rId2">
            <a:duotone>
              <a:schemeClr val="accent3">
                <a:shade val="45000"/>
                <a:satMod val="135000"/>
              </a:schemeClr>
              <a:prstClr val="white"/>
            </a:duotone>
          </a:blip>
          <a:stretch>
            <a:fillRect/>
          </a:stretch>
        </p:blipFill>
        <p:spPr>
          <a:xfrm>
            <a:off x="75147" y="133784"/>
            <a:ext cx="825784" cy="825784"/>
          </a:xfrm>
          <a:prstGeom prst="rect">
            <a:avLst/>
          </a:prstGeom>
        </p:spPr>
      </p:pic>
      <p:sp>
        <p:nvSpPr>
          <p:cNvPr id="11" name="Rectangle 10">
            <a:extLst>
              <a:ext uri="{FF2B5EF4-FFF2-40B4-BE49-F238E27FC236}">
                <a16:creationId xmlns:a16="http://schemas.microsoft.com/office/drawing/2014/main" id="{20F36A03-49AC-CE96-9A3A-1A22FABAE1B1}"/>
              </a:ext>
            </a:extLst>
          </p:cNvPr>
          <p:cNvSpPr/>
          <p:nvPr/>
        </p:nvSpPr>
        <p:spPr>
          <a:xfrm>
            <a:off x="488039" y="5869858"/>
            <a:ext cx="4674336" cy="711849"/>
          </a:xfrm>
          <a:prstGeom prst="rect">
            <a:avLst/>
          </a:prstGeom>
          <a:noFill/>
          <a:ln w="28575">
            <a:solidFill>
              <a:srgbClr val="6F46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15" name="Picture 4">
            <a:extLst>
              <a:ext uri="{FF2B5EF4-FFF2-40B4-BE49-F238E27FC236}">
                <a16:creationId xmlns:a16="http://schemas.microsoft.com/office/drawing/2014/main" id="{DB410300-B623-AEEF-5114-402CC7E4A8D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5627" y="5906924"/>
            <a:ext cx="608220" cy="608220"/>
          </a:xfrm>
          <a:prstGeom prst="rect">
            <a:avLst/>
          </a:prstGeom>
          <a:noFill/>
          <a:extLst>
            <a:ext uri="{909E8E84-426E-40DD-AFC4-6F175D3DCCD1}">
              <a14:hiddenFill xmlns:a14="http://schemas.microsoft.com/office/drawing/2010/main">
                <a:solidFill>
                  <a:srgbClr val="FFFFFF"/>
                </a:solidFill>
              </a14:hiddenFill>
            </a:ext>
          </a:extLst>
        </p:spPr>
      </p:pic>
      <p:sp>
        <p:nvSpPr>
          <p:cNvPr id="16" name="ZoneTexte 15">
            <a:extLst>
              <a:ext uri="{FF2B5EF4-FFF2-40B4-BE49-F238E27FC236}">
                <a16:creationId xmlns:a16="http://schemas.microsoft.com/office/drawing/2014/main" id="{2CA5A2E4-6491-FBB2-5798-BFA0420373B5}"/>
              </a:ext>
            </a:extLst>
          </p:cNvPr>
          <p:cNvSpPr txBox="1"/>
          <p:nvPr/>
        </p:nvSpPr>
        <p:spPr>
          <a:xfrm>
            <a:off x="1059650" y="5884198"/>
            <a:ext cx="4325149" cy="707886"/>
          </a:xfrm>
          <a:prstGeom prst="rect">
            <a:avLst/>
          </a:prstGeom>
          <a:noFill/>
        </p:spPr>
        <p:txBody>
          <a:bodyPr wrap="square" rtlCol="0">
            <a:spAutoFit/>
          </a:bodyPr>
          <a:lstStyle/>
          <a:p>
            <a:r>
              <a:rPr lang="fr-FR" sz="2000" b="1" dirty="0"/>
              <a:t>Fiche outil n°7 – Rédiger son Business Plan</a:t>
            </a:r>
          </a:p>
        </p:txBody>
      </p:sp>
      <p:sp>
        <p:nvSpPr>
          <p:cNvPr id="12" name="Rectangle 11">
            <a:extLst>
              <a:ext uri="{FF2B5EF4-FFF2-40B4-BE49-F238E27FC236}">
                <a16:creationId xmlns:a16="http://schemas.microsoft.com/office/drawing/2014/main" id="{D058ADFB-97CA-A4DF-00AB-129D6ACDAA8F}"/>
              </a:ext>
            </a:extLst>
          </p:cNvPr>
          <p:cNvSpPr/>
          <p:nvPr/>
        </p:nvSpPr>
        <p:spPr>
          <a:xfrm>
            <a:off x="0" y="0"/>
            <a:ext cx="12192000" cy="6858000"/>
          </a:xfrm>
          <a:prstGeom prst="rect">
            <a:avLst/>
          </a:prstGeom>
          <a:noFill/>
          <a:ln w="76200">
            <a:gradFill>
              <a:gsLst>
                <a:gs pos="100000">
                  <a:srgbClr val="00379E"/>
                </a:gs>
                <a:gs pos="0">
                  <a:srgbClr val="FF5A5E"/>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 name="ZoneTexte 9">
            <a:extLst>
              <a:ext uri="{FF2B5EF4-FFF2-40B4-BE49-F238E27FC236}">
                <a16:creationId xmlns:a16="http://schemas.microsoft.com/office/drawing/2014/main" id="{C69730B5-226A-8731-CDF1-A5F46483517F}"/>
              </a:ext>
            </a:extLst>
          </p:cNvPr>
          <p:cNvSpPr txBox="1"/>
          <p:nvPr/>
        </p:nvSpPr>
        <p:spPr>
          <a:xfrm>
            <a:off x="362291" y="1367999"/>
            <a:ext cx="5978915" cy="4093428"/>
          </a:xfrm>
          <a:prstGeom prst="rect">
            <a:avLst/>
          </a:prstGeom>
          <a:noFill/>
        </p:spPr>
        <p:txBody>
          <a:bodyPr wrap="square">
            <a:spAutoFit/>
          </a:bodyPr>
          <a:lstStyle/>
          <a:p>
            <a:pPr algn="just"/>
            <a:r>
              <a:rPr lang="fr-FR" sz="2000" b="1" dirty="0">
                <a:solidFill>
                  <a:schemeClr val="tx1">
                    <a:lumMod val="95000"/>
                    <a:lumOff val="5000"/>
                  </a:schemeClr>
                </a:solidFill>
              </a:rPr>
              <a:t>Avoir les bons éléments à disposition, c’est avoir la capacité de défendre son projet </a:t>
            </a:r>
            <a:r>
              <a:rPr lang="fr-FR" sz="2000" dirty="0">
                <a:solidFill>
                  <a:schemeClr val="tx1">
                    <a:lumMod val="95000"/>
                    <a:lumOff val="5000"/>
                  </a:schemeClr>
                </a:solidFill>
              </a:rPr>
              <a:t>à n’importe quel moment et auprès de n’importe qui. </a:t>
            </a:r>
          </a:p>
          <a:p>
            <a:pPr algn="just"/>
            <a:endParaRPr lang="fr-FR" sz="2000" dirty="0">
              <a:solidFill>
                <a:schemeClr val="tx1">
                  <a:lumMod val="95000"/>
                  <a:lumOff val="5000"/>
                </a:schemeClr>
              </a:solidFill>
            </a:endParaRPr>
          </a:p>
          <a:p>
            <a:pPr algn="just"/>
            <a:r>
              <a:rPr lang="fr-FR" sz="2000" dirty="0">
                <a:solidFill>
                  <a:schemeClr val="tx1">
                    <a:lumMod val="95000"/>
                    <a:lumOff val="5000"/>
                  </a:schemeClr>
                </a:solidFill>
              </a:rPr>
              <a:t>Bien que l’entrepreneuriat puisse offrir une certaine autonomie et une certaine liberté, il faut tout de même collaborer avec d’autres parties prenantes. Et </a:t>
            </a:r>
            <a:r>
              <a:rPr lang="fr-FR" sz="2000" b="1" dirty="0">
                <a:solidFill>
                  <a:schemeClr val="tx1">
                    <a:lumMod val="95000"/>
                    <a:lumOff val="5000"/>
                  </a:schemeClr>
                </a:solidFill>
              </a:rPr>
              <a:t>pour obtenir la confiance des partenaires et les convaincre de la solidité du projet, il faut constamment avoir avec soi un business plan bien ficelé. </a:t>
            </a:r>
          </a:p>
          <a:p>
            <a:pPr algn="just"/>
            <a:endParaRPr lang="fr-FR" sz="2000" dirty="0">
              <a:solidFill>
                <a:schemeClr val="tx1">
                  <a:lumMod val="95000"/>
                  <a:lumOff val="5000"/>
                </a:schemeClr>
              </a:solidFill>
            </a:endParaRPr>
          </a:p>
          <a:p>
            <a:pPr algn="just"/>
            <a:r>
              <a:rPr lang="fr-FR" sz="2000" dirty="0">
                <a:solidFill>
                  <a:schemeClr val="tx1">
                    <a:lumMod val="95000"/>
                    <a:lumOff val="5000"/>
                  </a:schemeClr>
                </a:solidFill>
              </a:rPr>
              <a:t>La fiche outil n°8 permet de construire un business plan lisible et structuré. </a:t>
            </a:r>
          </a:p>
        </p:txBody>
      </p:sp>
      <p:pic>
        <p:nvPicPr>
          <p:cNvPr id="3074" name="Picture 2" descr="Business plan : les 9 étapes indispensables">
            <a:extLst>
              <a:ext uri="{FF2B5EF4-FFF2-40B4-BE49-F238E27FC236}">
                <a16:creationId xmlns:a16="http://schemas.microsoft.com/office/drawing/2014/main" id="{2903016A-5800-644B-78C2-C95E85A1EBA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970169" y="954351"/>
            <a:ext cx="4674337" cy="494929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9157029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descr="SVG &amp;gt; symbole équipement machine réglage - Image et icône SVG gratuite. |  SVG Silh">
            <a:extLst>
              <a:ext uri="{FF2B5EF4-FFF2-40B4-BE49-F238E27FC236}">
                <a16:creationId xmlns:a16="http://schemas.microsoft.com/office/drawing/2014/main" id="{1A5FD290-D09C-426B-A039-8FD078187347}"/>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fr-FR"/>
          </a:p>
        </p:txBody>
      </p:sp>
      <p:sp>
        <p:nvSpPr>
          <p:cNvPr id="8" name="ZoneTexte 7">
            <a:extLst>
              <a:ext uri="{FF2B5EF4-FFF2-40B4-BE49-F238E27FC236}">
                <a16:creationId xmlns:a16="http://schemas.microsoft.com/office/drawing/2014/main" id="{BE4736B3-F1F2-458D-A697-A63D34D883D5}"/>
              </a:ext>
            </a:extLst>
          </p:cNvPr>
          <p:cNvSpPr txBox="1"/>
          <p:nvPr/>
        </p:nvSpPr>
        <p:spPr>
          <a:xfrm>
            <a:off x="976078" y="276293"/>
            <a:ext cx="4967522" cy="461665"/>
          </a:xfrm>
          <a:prstGeom prst="rect">
            <a:avLst/>
          </a:prstGeom>
          <a:noFill/>
        </p:spPr>
        <p:txBody>
          <a:bodyPr wrap="square">
            <a:spAutoFit/>
          </a:bodyPr>
          <a:lstStyle/>
          <a:p>
            <a:r>
              <a:rPr lang="fr-FR" sz="2400" b="1" dirty="0">
                <a:solidFill>
                  <a:srgbClr val="727272"/>
                </a:solidFill>
              </a:rPr>
              <a:t>Construire son modèle économique</a:t>
            </a:r>
          </a:p>
        </p:txBody>
      </p:sp>
      <p:pic>
        <p:nvPicPr>
          <p:cNvPr id="9" name="Image 8">
            <a:extLst>
              <a:ext uri="{FF2B5EF4-FFF2-40B4-BE49-F238E27FC236}">
                <a16:creationId xmlns:a16="http://schemas.microsoft.com/office/drawing/2014/main" id="{34927627-2AA0-46DF-A486-D632B229808C}"/>
              </a:ext>
            </a:extLst>
          </p:cNvPr>
          <p:cNvPicPr>
            <a:picLocks noChangeAspect="1"/>
          </p:cNvPicPr>
          <p:nvPr/>
        </p:nvPicPr>
        <p:blipFill>
          <a:blip r:embed="rId2">
            <a:duotone>
              <a:schemeClr val="accent3">
                <a:shade val="45000"/>
                <a:satMod val="135000"/>
              </a:schemeClr>
              <a:prstClr val="white"/>
            </a:duotone>
          </a:blip>
          <a:stretch>
            <a:fillRect/>
          </a:stretch>
        </p:blipFill>
        <p:spPr>
          <a:xfrm>
            <a:off x="75147" y="133784"/>
            <a:ext cx="825784" cy="825784"/>
          </a:xfrm>
          <a:prstGeom prst="rect">
            <a:avLst/>
          </a:prstGeom>
        </p:spPr>
      </p:pic>
      <p:sp>
        <p:nvSpPr>
          <p:cNvPr id="11" name="Rectangle 10">
            <a:extLst>
              <a:ext uri="{FF2B5EF4-FFF2-40B4-BE49-F238E27FC236}">
                <a16:creationId xmlns:a16="http://schemas.microsoft.com/office/drawing/2014/main" id="{20F36A03-49AC-CE96-9A3A-1A22FABAE1B1}"/>
              </a:ext>
            </a:extLst>
          </p:cNvPr>
          <p:cNvSpPr/>
          <p:nvPr/>
        </p:nvSpPr>
        <p:spPr>
          <a:xfrm>
            <a:off x="488039" y="5869858"/>
            <a:ext cx="4541162" cy="711849"/>
          </a:xfrm>
          <a:prstGeom prst="rect">
            <a:avLst/>
          </a:prstGeom>
          <a:noFill/>
          <a:ln w="28575">
            <a:solidFill>
              <a:srgbClr val="6F46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15" name="Picture 4">
            <a:extLst>
              <a:ext uri="{FF2B5EF4-FFF2-40B4-BE49-F238E27FC236}">
                <a16:creationId xmlns:a16="http://schemas.microsoft.com/office/drawing/2014/main" id="{DB410300-B623-AEEF-5114-402CC7E4A8D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5627" y="5906924"/>
            <a:ext cx="608220" cy="608220"/>
          </a:xfrm>
          <a:prstGeom prst="rect">
            <a:avLst/>
          </a:prstGeom>
          <a:noFill/>
          <a:extLst>
            <a:ext uri="{909E8E84-426E-40DD-AFC4-6F175D3DCCD1}">
              <a14:hiddenFill xmlns:a14="http://schemas.microsoft.com/office/drawing/2010/main">
                <a:solidFill>
                  <a:srgbClr val="FFFFFF"/>
                </a:solidFill>
              </a14:hiddenFill>
            </a:ext>
          </a:extLst>
        </p:spPr>
      </p:pic>
      <p:sp>
        <p:nvSpPr>
          <p:cNvPr id="16" name="ZoneTexte 15">
            <a:extLst>
              <a:ext uri="{FF2B5EF4-FFF2-40B4-BE49-F238E27FC236}">
                <a16:creationId xmlns:a16="http://schemas.microsoft.com/office/drawing/2014/main" id="{2CA5A2E4-6491-FBB2-5798-BFA0420373B5}"/>
              </a:ext>
            </a:extLst>
          </p:cNvPr>
          <p:cNvSpPr txBox="1"/>
          <p:nvPr/>
        </p:nvSpPr>
        <p:spPr>
          <a:xfrm>
            <a:off x="1059651" y="5895732"/>
            <a:ext cx="3977138" cy="707886"/>
          </a:xfrm>
          <a:prstGeom prst="rect">
            <a:avLst/>
          </a:prstGeom>
          <a:noFill/>
        </p:spPr>
        <p:txBody>
          <a:bodyPr wrap="square" rtlCol="0">
            <a:spAutoFit/>
          </a:bodyPr>
          <a:lstStyle/>
          <a:p>
            <a:r>
              <a:rPr lang="fr-FR" sz="2000" b="1" dirty="0"/>
              <a:t>Fiche outil n°8 – Construire son modèle économique</a:t>
            </a:r>
          </a:p>
        </p:txBody>
      </p:sp>
      <p:sp>
        <p:nvSpPr>
          <p:cNvPr id="12" name="Rectangle 11">
            <a:extLst>
              <a:ext uri="{FF2B5EF4-FFF2-40B4-BE49-F238E27FC236}">
                <a16:creationId xmlns:a16="http://schemas.microsoft.com/office/drawing/2014/main" id="{D058ADFB-97CA-A4DF-00AB-129D6ACDAA8F}"/>
              </a:ext>
            </a:extLst>
          </p:cNvPr>
          <p:cNvSpPr/>
          <p:nvPr/>
        </p:nvSpPr>
        <p:spPr>
          <a:xfrm>
            <a:off x="0" y="0"/>
            <a:ext cx="12192000" cy="6858000"/>
          </a:xfrm>
          <a:prstGeom prst="rect">
            <a:avLst/>
          </a:prstGeom>
          <a:noFill/>
          <a:ln w="76200">
            <a:gradFill>
              <a:gsLst>
                <a:gs pos="100000">
                  <a:srgbClr val="00379E"/>
                </a:gs>
                <a:gs pos="0">
                  <a:srgbClr val="FF5A5E"/>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 name="ZoneTexte 9">
            <a:extLst>
              <a:ext uri="{FF2B5EF4-FFF2-40B4-BE49-F238E27FC236}">
                <a16:creationId xmlns:a16="http://schemas.microsoft.com/office/drawing/2014/main" id="{C69730B5-226A-8731-CDF1-A5F46483517F}"/>
              </a:ext>
            </a:extLst>
          </p:cNvPr>
          <p:cNvSpPr txBox="1"/>
          <p:nvPr/>
        </p:nvSpPr>
        <p:spPr>
          <a:xfrm>
            <a:off x="388374" y="1382286"/>
            <a:ext cx="5625619" cy="4093428"/>
          </a:xfrm>
          <a:prstGeom prst="rect">
            <a:avLst/>
          </a:prstGeom>
          <a:noFill/>
        </p:spPr>
        <p:txBody>
          <a:bodyPr wrap="square">
            <a:spAutoFit/>
          </a:bodyPr>
          <a:lstStyle/>
          <a:p>
            <a:pPr algn="just"/>
            <a:r>
              <a:rPr lang="fr-FR" sz="2000" b="1" dirty="0"/>
              <a:t>Un modèle économique bien construit pour des bases bien solides ! </a:t>
            </a:r>
          </a:p>
          <a:p>
            <a:pPr algn="just"/>
            <a:endParaRPr lang="fr-FR" sz="2000" dirty="0"/>
          </a:p>
          <a:p>
            <a:pPr algn="just"/>
            <a:r>
              <a:rPr lang="fr-FR" sz="2000" dirty="0"/>
              <a:t>C’est un élément déterminant dans la réussite de son projet, il est capital de définir correctement et précisément la manière dont va tourner son activité. Il faut connaitre et </a:t>
            </a:r>
            <a:r>
              <a:rPr lang="fr-FR" sz="2000" b="1" dirty="0"/>
              <a:t>anticiper les entrées et les sorties de capitaux pour contrôler la santé économique de son entreprise. </a:t>
            </a:r>
          </a:p>
          <a:p>
            <a:pPr algn="just"/>
            <a:endParaRPr lang="fr-FR" sz="2000" dirty="0"/>
          </a:p>
          <a:p>
            <a:pPr algn="just"/>
            <a:r>
              <a:rPr lang="fr-FR" sz="2000" dirty="0"/>
              <a:t>La fiche outil n°7 permet de construire son modèle économique grâce au Business Model </a:t>
            </a:r>
            <a:r>
              <a:rPr lang="fr-FR" sz="2000" dirty="0" err="1"/>
              <a:t>Canva</a:t>
            </a:r>
            <a:r>
              <a:rPr lang="fr-FR" sz="2000" dirty="0"/>
              <a:t>. Ce document servira d’appui pour la suite du projet. </a:t>
            </a:r>
          </a:p>
        </p:txBody>
      </p:sp>
      <p:pic>
        <p:nvPicPr>
          <p:cNvPr id="2050" name="Picture 2" descr="Business Model Canvas Concept with Paper Illustration par DEEMKA STUDIO ·  Creative Fabrica">
            <a:extLst>
              <a:ext uri="{FF2B5EF4-FFF2-40B4-BE49-F238E27FC236}">
                <a16:creationId xmlns:a16="http://schemas.microsoft.com/office/drawing/2014/main" id="{23E49177-92FC-C351-8459-50DC809C497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632641" y="1794387"/>
            <a:ext cx="4940710" cy="2964426"/>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2751622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37FD30D4-972D-4CE5-85D8-923809B6CE12}"/>
              </a:ext>
            </a:extLst>
          </p:cNvPr>
          <p:cNvSpPr/>
          <p:nvPr/>
        </p:nvSpPr>
        <p:spPr>
          <a:xfrm>
            <a:off x="0" y="0"/>
            <a:ext cx="12192000" cy="6858000"/>
          </a:xfrm>
          <a:prstGeom prst="rect">
            <a:avLst/>
          </a:prstGeom>
          <a:gradFill>
            <a:gsLst>
              <a:gs pos="100000">
                <a:srgbClr val="00379E"/>
              </a:gs>
              <a:gs pos="0">
                <a:srgbClr val="FF5A5E"/>
              </a:gs>
            </a:gsLst>
            <a:lin ang="5400000" scaled="1"/>
          </a:gradFill>
          <a:ln w="76200">
            <a:gradFill>
              <a:gsLst>
                <a:gs pos="100000">
                  <a:srgbClr val="00379E"/>
                </a:gs>
                <a:gs pos="0">
                  <a:srgbClr val="FF5A5E"/>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nvGrpSpPr>
          <p:cNvPr id="2" name="Groupe 1">
            <a:extLst>
              <a:ext uri="{FF2B5EF4-FFF2-40B4-BE49-F238E27FC236}">
                <a16:creationId xmlns:a16="http://schemas.microsoft.com/office/drawing/2014/main" id="{92E6C6B2-C847-4017-AF2E-8F914CFF9CA3}"/>
              </a:ext>
            </a:extLst>
          </p:cNvPr>
          <p:cNvGrpSpPr/>
          <p:nvPr/>
        </p:nvGrpSpPr>
        <p:grpSpPr>
          <a:xfrm>
            <a:off x="3640842" y="1851645"/>
            <a:ext cx="4910316" cy="3154710"/>
            <a:chOff x="3667626" y="1678144"/>
            <a:chExt cx="4910316" cy="3154710"/>
          </a:xfrm>
        </p:grpSpPr>
        <p:sp>
          <p:nvSpPr>
            <p:cNvPr id="5" name="ZoneTexte 4">
              <a:extLst>
                <a:ext uri="{FF2B5EF4-FFF2-40B4-BE49-F238E27FC236}">
                  <a16:creationId xmlns:a16="http://schemas.microsoft.com/office/drawing/2014/main" id="{52F1BB5B-0AA0-4FDF-A6CD-8651C3FE443E}"/>
                </a:ext>
              </a:extLst>
            </p:cNvPr>
            <p:cNvSpPr txBox="1"/>
            <p:nvPr/>
          </p:nvSpPr>
          <p:spPr>
            <a:xfrm>
              <a:off x="5524895" y="2511030"/>
              <a:ext cx="3053047" cy="1446550"/>
            </a:xfrm>
            <a:prstGeom prst="rect">
              <a:avLst/>
            </a:prstGeom>
            <a:noFill/>
          </p:spPr>
          <p:txBody>
            <a:bodyPr wrap="square">
              <a:spAutoFit/>
            </a:bodyPr>
            <a:lstStyle/>
            <a:p>
              <a:r>
                <a:rPr lang="fr-FR" sz="4400" dirty="0">
                  <a:solidFill>
                    <a:schemeClr val="bg1"/>
                  </a:solidFill>
                </a:rPr>
                <a:t>SELECTION DES CIBLES</a:t>
              </a:r>
            </a:p>
          </p:txBody>
        </p:sp>
        <p:sp>
          <p:nvSpPr>
            <p:cNvPr id="8" name="ZoneTexte 7">
              <a:extLst>
                <a:ext uri="{FF2B5EF4-FFF2-40B4-BE49-F238E27FC236}">
                  <a16:creationId xmlns:a16="http://schemas.microsoft.com/office/drawing/2014/main" id="{A4321E0F-FC19-4E75-B56D-97BEC72D8DC9}"/>
                </a:ext>
              </a:extLst>
            </p:cNvPr>
            <p:cNvSpPr txBox="1"/>
            <p:nvPr/>
          </p:nvSpPr>
          <p:spPr>
            <a:xfrm>
              <a:off x="3667626" y="1678144"/>
              <a:ext cx="1638688" cy="3154710"/>
            </a:xfrm>
            <a:prstGeom prst="rect">
              <a:avLst/>
            </a:prstGeom>
            <a:noFill/>
          </p:spPr>
          <p:txBody>
            <a:bodyPr wrap="square">
              <a:spAutoFit/>
            </a:bodyPr>
            <a:lstStyle/>
            <a:p>
              <a:r>
                <a:rPr lang="fr-FR" sz="20100" dirty="0">
                  <a:solidFill>
                    <a:schemeClr val="bg1"/>
                  </a:solidFill>
                  <a:latin typeface="Gill Sans Nova Cond XBd" panose="020B0A06020104020203" pitchFamily="34" charset="0"/>
                  <a:cs typeface="Biome" panose="020B0503030204020804" pitchFamily="34" charset="0"/>
                </a:rPr>
                <a:t>3</a:t>
              </a:r>
              <a:endParaRPr lang="fr-FR" sz="20100" dirty="0">
                <a:latin typeface="Gill Sans Nova Cond XBd" panose="020B0A06020104020203" pitchFamily="34" charset="0"/>
                <a:cs typeface="Biome" panose="020B0503030204020804" pitchFamily="34" charset="0"/>
              </a:endParaRPr>
            </a:p>
          </p:txBody>
        </p:sp>
        <p:cxnSp>
          <p:nvCxnSpPr>
            <p:cNvPr id="6" name="Connecteur droit 5">
              <a:extLst>
                <a:ext uri="{FF2B5EF4-FFF2-40B4-BE49-F238E27FC236}">
                  <a16:creationId xmlns:a16="http://schemas.microsoft.com/office/drawing/2014/main" id="{212575EA-8B4F-41C3-8B74-7701C8AE63DC}"/>
                </a:ext>
              </a:extLst>
            </p:cNvPr>
            <p:cNvCxnSpPr>
              <a:cxnSpLocks/>
            </p:cNvCxnSpPr>
            <p:nvPr/>
          </p:nvCxnSpPr>
          <p:spPr>
            <a:xfrm>
              <a:off x="5349855" y="2381024"/>
              <a:ext cx="0" cy="1706562"/>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416370836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descr="SVG &amp;gt; symbole équipement machine réglage - Image et icône SVG gratuite. |  SVG Silh">
            <a:extLst>
              <a:ext uri="{FF2B5EF4-FFF2-40B4-BE49-F238E27FC236}">
                <a16:creationId xmlns:a16="http://schemas.microsoft.com/office/drawing/2014/main" id="{1A5FD290-D09C-426B-A039-8FD078187347}"/>
              </a:ext>
            </a:extLst>
          </p:cNvPr>
          <p:cNvSpPr>
            <a:spLocks noChangeAspect="1" noChangeArrowheads="1"/>
          </p:cNvSpPr>
          <p:nvPr/>
        </p:nvSpPr>
        <p:spPr bwMode="auto">
          <a:xfrm>
            <a:off x="1032653" y="5914914"/>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fr-FR"/>
          </a:p>
        </p:txBody>
      </p:sp>
      <p:sp>
        <p:nvSpPr>
          <p:cNvPr id="8" name="ZoneTexte 7">
            <a:extLst>
              <a:ext uri="{FF2B5EF4-FFF2-40B4-BE49-F238E27FC236}">
                <a16:creationId xmlns:a16="http://schemas.microsoft.com/office/drawing/2014/main" id="{BE4736B3-F1F2-458D-A697-A63D34D883D5}"/>
              </a:ext>
            </a:extLst>
          </p:cNvPr>
          <p:cNvSpPr txBox="1"/>
          <p:nvPr/>
        </p:nvSpPr>
        <p:spPr>
          <a:xfrm>
            <a:off x="976078" y="131796"/>
            <a:ext cx="5275963" cy="830997"/>
          </a:xfrm>
          <a:prstGeom prst="rect">
            <a:avLst/>
          </a:prstGeom>
          <a:noFill/>
        </p:spPr>
        <p:txBody>
          <a:bodyPr wrap="square">
            <a:spAutoFit/>
          </a:bodyPr>
          <a:lstStyle/>
          <a:p>
            <a:r>
              <a:rPr lang="fr-FR" sz="2400" b="1" dirty="0">
                <a:solidFill>
                  <a:srgbClr val="727272"/>
                </a:solidFill>
              </a:rPr>
              <a:t>Trouver des offres pertinentes d’entreprises à reprendre</a:t>
            </a:r>
          </a:p>
        </p:txBody>
      </p:sp>
      <p:pic>
        <p:nvPicPr>
          <p:cNvPr id="9" name="Image 8">
            <a:extLst>
              <a:ext uri="{FF2B5EF4-FFF2-40B4-BE49-F238E27FC236}">
                <a16:creationId xmlns:a16="http://schemas.microsoft.com/office/drawing/2014/main" id="{34927627-2AA0-46DF-A486-D632B229808C}"/>
              </a:ext>
            </a:extLst>
          </p:cNvPr>
          <p:cNvPicPr>
            <a:picLocks noChangeAspect="1"/>
          </p:cNvPicPr>
          <p:nvPr/>
        </p:nvPicPr>
        <p:blipFill>
          <a:blip r:embed="rId2">
            <a:duotone>
              <a:schemeClr val="accent3">
                <a:shade val="45000"/>
                <a:satMod val="135000"/>
              </a:schemeClr>
              <a:prstClr val="white"/>
            </a:duotone>
          </a:blip>
          <a:stretch>
            <a:fillRect/>
          </a:stretch>
        </p:blipFill>
        <p:spPr>
          <a:xfrm>
            <a:off x="75147" y="133784"/>
            <a:ext cx="825784" cy="825784"/>
          </a:xfrm>
          <a:prstGeom prst="rect">
            <a:avLst/>
          </a:prstGeom>
        </p:spPr>
      </p:pic>
      <p:sp>
        <p:nvSpPr>
          <p:cNvPr id="26" name="Rectangle 25">
            <a:extLst>
              <a:ext uri="{FF2B5EF4-FFF2-40B4-BE49-F238E27FC236}">
                <a16:creationId xmlns:a16="http://schemas.microsoft.com/office/drawing/2014/main" id="{F378425D-07AA-B456-2F78-9C2F3D2B98FF}"/>
              </a:ext>
            </a:extLst>
          </p:cNvPr>
          <p:cNvSpPr/>
          <p:nvPr/>
        </p:nvSpPr>
        <p:spPr>
          <a:xfrm>
            <a:off x="488039" y="5869858"/>
            <a:ext cx="4735874" cy="711849"/>
          </a:xfrm>
          <a:prstGeom prst="rect">
            <a:avLst/>
          </a:prstGeom>
          <a:noFill/>
          <a:ln w="28575">
            <a:solidFill>
              <a:srgbClr val="6F46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8" name="ZoneTexte 27">
            <a:extLst>
              <a:ext uri="{FF2B5EF4-FFF2-40B4-BE49-F238E27FC236}">
                <a16:creationId xmlns:a16="http://schemas.microsoft.com/office/drawing/2014/main" id="{726A5458-6EAB-0C0E-CD53-FED2F0776B2A}"/>
              </a:ext>
            </a:extLst>
          </p:cNvPr>
          <p:cNvSpPr txBox="1"/>
          <p:nvPr/>
        </p:nvSpPr>
        <p:spPr>
          <a:xfrm>
            <a:off x="1059650" y="5883792"/>
            <a:ext cx="4164263" cy="707886"/>
          </a:xfrm>
          <a:prstGeom prst="rect">
            <a:avLst/>
          </a:prstGeom>
          <a:noFill/>
        </p:spPr>
        <p:txBody>
          <a:bodyPr wrap="square" rtlCol="0">
            <a:spAutoFit/>
          </a:bodyPr>
          <a:lstStyle/>
          <a:p>
            <a:r>
              <a:rPr lang="fr-FR" sz="2000" b="1" dirty="0"/>
              <a:t>Fiche outil n°9 – Trouver des offres pertinentes</a:t>
            </a:r>
          </a:p>
        </p:txBody>
      </p:sp>
      <p:sp>
        <p:nvSpPr>
          <p:cNvPr id="14" name="Rectangle 13">
            <a:extLst>
              <a:ext uri="{FF2B5EF4-FFF2-40B4-BE49-F238E27FC236}">
                <a16:creationId xmlns:a16="http://schemas.microsoft.com/office/drawing/2014/main" id="{D202E3D7-FC73-716F-E17B-2CA959CF8CA6}"/>
              </a:ext>
            </a:extLst>
          </p:cNvPr>
          <p:cNvSpPr/>
          <p:nvPr/>
        </p:nvSpPr>
        <p:spPr>
          <a:xfrm>
            <a:off x="0" y="0"/>
            <a:ext cx="12192000" cy="6858000"/>
          </a:xfrm>
          <a:prstGeom prst="rect">
            <a:avLst/>
          </a:prstGeom>
          <a:noFill/>
          <a:ln w="76200">
            <a:gradFill>
              <a:gsLst>
                <a:gs pos="100000">
                  <a:srgbClr val="00379E"/>
                </a:gs>
                <a:gs pos="0">
                  <a:srgbClr val="FF5A5E"/>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 name="ZoneTexte 9">
            <a:extLst>
              <a:ext uri="{FF2B5EF4-FFF2-40B4-BE49-F238E27FC236}">
                <a16:creationId xmlns:a16="http://schemas.microsoft.com/office/drawing/2014/main" id="{1712F9D4-E2FD-1F81-2E2A-1ADAEA87A3C5}"/>
              </a:ext>
            </a:extLst>
          </p:cNvPr>
          <p:cNvSpPr txBox="1"/>
          <p:nvPr/>
        </p:nvSpPr>
        <p:spPr>
          <a:xfrm>
            <a:off x="415469" y="1382286"/>
            <a:ext cx="5928577" cy="4093428"/>
          </a:xfrm>
          <a:prstGeom prst="rect">
            <a:avLst/>
          </a:prstGeom>
          <a:noFill/>
        </p:spPr>
        <p:txBody>
          <a:bodyPr wrap="square">
            <a:spAutoFit/>
          </a:bodyPr>
          <a:lstStyle/>
          <a:p>
            <a:pPr algn="just"/>
            <a:r>
              <a:rPr lang="fr-FR" sz="2000" b="1" dirty="0">
                <a:solidFill>
                  <a:schemeClr val="tx1">
                    <a:lumMod val="85000"/>
                    <a:lumOff val="15000"/>
                  </a:schemeClr>
                </a:solidFill>
              </a:rPr>
              <a:t>Garder l’œil ouvert pour repérer le diamant brut qu’il ne reste qu’à polir. </a:t>
            </a:r>
          </a:p>
          <a:p>
            <a:pPr algn="just"/>
            <a:endParaRPr lang="fr-FR" sz="2000" dirty="0">
              <a:solidFill>
                <a:schemeClr val="tx1">
                  <a:lumMod val="85000"/>
                  <a:lumOff val="15000"/>
                </a:schemeClr>
              </a:solidFill>
            </a:endParaRPr>
          </a:p>
          <a:p>
            <a:pPr algn="just"/>
            <a:r>
              <a:rPr lang="fr-FR" sz="2000" dirty="0">
                <a:solidFill>
                  <a:schemeClr val="tx1">
                    <a:lumMod val="85000"/>
                    <a:lumOff val="15000"/>
                  </a:schemeClr>
                </a:solidFill>
              </a:rPr>
              <a:t>Lorsque l’on ne trouve pas d’entreprise à reprendre autour de chez soi, il convient d’effectuer une recherche élargie. Pour cela, rien de plus simple que d’éplucher tous les sites de petites annonces qui existent sur internet. </a:t>
            </a:r>
          </a:p>
          <a:p>
            <a:pPr algn="just"/>
            <a:endParaRPr lang="fr-FR" sz="2000" dirty="0">
              <a:solidFill>
                <a:schemeClr val="tx1">
                  <a:lumMod val="85000"/>
                  <a:lumOff val="15000"/>
                </a:schemeClr>
              </a:solidFill>
            </a:endParaRPr>
          </a:p>
          <a:p>
            <a:pPr algn="just"/>
            <a:r>
              <a:rPr lang="fr-FR" sz="2000" dirty="0">
                <a:solidFill>
                  <a:schemeClr val="tx1">
                    <a:lumMod val="85000"/>
                    <a:lumOff val="15000"/>
                  </a:schemeClr>
                </a:solidFill>
              </a:rPr>
              <a:t>La fiche outil n°9 est une liste détaillée qui répertorie un grand nombre de sites internet sur lesquels il est possible de trouver des annonces d’entreprises à reprendre. </a:t>
            </a:r>
          </a:p>
        </p:txBody>
      </p:sp>
      <p:pic>
        <p:nvPicPr>
          <p:cNvPr id="6" name="Image 5">
            <a:extLst>
              <a:ext uri="{FF2B5EF4-FFF2-40B4-BE49-F238E27FC236}">
                <a16:creationId xmlns:a16="http://schemas.microsoft.com/office/drawing/2014/main" id="{9C83729F-E219-3FE2-2E85-E3B2939122B8}"/>
              </a:ext>
            </a:extLst>
          </p:cNvPr>
          <p:cNvPicPr>
            <a:picLocks noChangeAspect="1"/>
          </p:cNvPicPr>
          <p:nvPr/>
        </p:nvPicPr>
        <p:blipFill rotWithShape="1">
          <a:blip r:embed="rId3"/>
          <a:srcRect l="7389" t="13405" r="29525" b="7493"/>
          <a:stretch/>
        </p:blipFill>
        <p:spPr>
          <a:xfrm>
            <a:off x="6681709" y="1633186"/>
            <a:ext cx="5094822" cy="3591627"/>
          </a:xfrm>
          <a:prstGeom prst="rect">
            <a:avLst/>
          </a:prstGeom>
          <a:ln>
            <a:noFill/>
          </a:ln>
          <a:effectLst>
            <a:outerShdw blurRad="292100" dist="139700" dir="2700000" algn="tl" rotWithShape="0">
              <a:srgbClr val="333333">
                <a:alpha val="65000"/>
              </a:srgbClr>
            </a:outerShdw>
          </a:effectLst>
        </p:spPr>
      </p:pic>
      <p:pic>
        <p:nvPicPr>
          <p:cNvPr id="3" name="Picture 2" descr="Excel Spreadsheet Icon #226213 - Free Icons Library">
            <a:extLst>
              <a:ext uri="{FF2B5EF4-FFF2-40B4-BE49-F238E27FC236}">
                <a16:creationId xmlns:a16="http://schemas.microsoft.com/office/drawing/2014/main" id="{B3DA0CC0-0764-7381-0FFA-463AB36C126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4153" y="5859887"/>
            <a:ext cx="711850" cy="7118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3312581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descr="SVG &amp;gt; symbole équipement machine réglage - Image et icône SVG gratuite. |  SVG Silh">
            <a:extLst>
              <a:ext uri="{FF2B5EF4-FFF2-40B4-BE49-F238E27FC236}">
                <a16:creationId xmlns:a16="http://schemas.microsoft.com/office/drawing/2014/main" id="{1A5FD290-D09C-426B-A039-8FD078187347}"/>
              </a:ext>
            </a:extLst>
          </p:cNvPr>
          <p:cNvSpPr>
            <a:spLocks noChangeAspect="1" noChangeArrowheads="1"/>
          </p:cNvSpPr>
          <p:nvPr/>
        </p:nvSpPr>
        <p:spPr bwMode="auto">
          <a:xfrm>
            <a:off x="1032653" y="5914914"/>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fr-FR"/>
          </a:p>
        </p:txBody>
      </p:sp>
      <p:sp>
        <p:nvSpPr>
          <p:cNvPr id="8" name="ZoneTexte 7">
            <a:extLst>
              <a:ext uri="{FF2B5EF4-FFF2-40B4-BE49-F238E27FC236}">
                <a16:creationId xmlns:a16="http://schemas.microsoft.com/office/drawing/2014/main" id="{BE4736B3-F1F2-458D-A697-A63D34D883D5}"/>
              </a:ext>
            </a:extLst>
          </p:cNvPr>
          <p:cNvSpPr txBox="1"/>
          <p:nvPr/>
        </p:nvSpPr>
        <p:spPr>
          <a:xfrm>
            <a:off x="976078" y="128571"/>
            <a:ext cx="4056763" cy="830997"/>
          </a:xfrm>
          <a:prstGeom prst="rect">
            <a:avLst/>
          </a:prstGeom>
          <a:noFill/>
        </p:spPr>
        <p:txBody>
          <a:bodyPr wrap="square">
            <a:spAutoFit/>
          </a:bodyPr>
          <a:lstStyle/>
          <a:p>
            <a:r>
              <a:rPr lang="fr-FR" sz="2400" b="1" dirty="0">
                <a:solidFill>
                  <a:srgbClr val="727272"/>
                </a:solidFill>
              </a:rPr>
              <a:t>Préparer la rencontre avec le cédant</a:t>
            </a:r>
          </a:p>
        </p:txBody>
      </p:sp>
      <p:pic>
        <p:nvPicPr>
          <p:cNvPr id="9" name="Image 8">
            <a:extLst>
              <a:ext uri="{FF2B5EF4-FFF2-40B4-BE49-F238E27FC236}">
                <a16:creationId xmlns:a16="http://schemas.microsoft.com/office/drawing/2014/main" id="{34927627-2AA0-46DF-A486-D632B229808C}"/>
              </a:ext>
            </a:extLst>
          </p:cNvPr>
          <p:cNvPicPr>
            <a:picLocks noChangeAspect="1"/>
          </p:cNvPicPr>
          <p:nvPr/>
        </p:nvPicPr>
        <p:blipFill>
          <a:blip r:embed="rId2">
            <a:duotone>
              <a:schemeClr val="accent3">
                <a:shade val="45000"/>
                <a:satMod val="135000"/>
              </a:schemeClr>
              <a:prstClr val="white"/>
            </a:duotone>
          </a:blip>
          <a:stretch>
            <a:fillRect/>
          </a:stretch>
        </p:blipFill>
        <p:spPr>
          <a:xfrm>
            <a:off x="75147" y="133784"/>
            <a:ext cx="825784" cy="825784"/>
          </a:xfrm>
          <a:prstGeom prst="rect">
            <a:avLst/>
          </a:prstGeom>
        </p:spPr>
      </p:pic>
      <p:sp>
        <p:nvSpPr>
          <p:cNvPr id="26" name="Rectangle 25">
            <a:extLst>
              <a:ext uri="{FF2B5EF4-FFF2-40B4-BE49-F238E27FC236}">
                <a16:creationId xmlns:a16="http://schemas.microsoft.com/office/drawing/2014/main" id="{F378425D-07AA-B456-2F78-9C2F3D2B98FF}"/>
              </a:ext>
            </a:extLst>
          </p:cNvPr>
          <p:cNvSpPr/>
          <p:nvPr/>
        </p:nvSpPr>
        <p:spPr>
          <a:xfrm>
            <a:off x="488039" y="5869858"/>
            <a:ext cx="4735874" cy="711849"/>
          </a:xfrm>
          <a:prstGeom prst="rect">
            <a:avLst/>
          </a:prstGeom>
          <a:noFill/>
          <a:ln w="28575">
            <a:solidFill>
              <a:srgbClr val="6F46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27" name="Picture 4">
            <a:extLst>
              <a:ext uri="{FF2B5EF4-FFF2-40B4-BE49-F238E27FC236}">
                <a16:creationId xmlns:a16="http://schemas.microsoft.com/office/drawing/2014/main" id="{A59E41C4-C37D-1B44-40E1-2D36D9529A3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5627" y="5906924"/>
            <a:ext cx="608220" cy="608220"/>
          </a:xfrm>
          <a:prstGeom prst="rect">
            <a:avLst/>
          </a:prstGeom>
          <a:noFill/>
          <a:extLst>
            <a:ext uri="{909E8E84-426E-40DD-AFC4-6F175D3DCCD1}">
              <a14:hiddenFill xmlns:a14="http://schemas.microsoft.com/office/drawing/2010/main">
                <a:solidFill>
                  <a:srgbClr val="FFFFFF"/>
                </a:solidFill>
              </a14:hiddenFill>
            </a:ext>
          </a:extLst>
        </p:spPr>
      </p:pic>
      <p:sp>
        <p:nvSpPr>
          <p:cNvPr id="28" name="ZoneTexte 27">
            <a:extLst>
              <a:ext uri="{FF2B5EF4-FFF2-40B4-BE49-F238E27FC236}">
                <a16:creationId xmlns:a16="http://schemas.microsoft.com/office/drawing/2014/main" id="{726A5458-6EAB-0C0E-CD53-FED2F0776B2A}"/>
              </a:ext>
            </a:extLst>
          </p:cNvPr>
          <p:cNvSpPr txBox="1"/>
          <p:nvPr/>
        </p:nvSpPr>
        <p:spPr>
          <a:xfrm>
            <a:off x="1059650" y="5883792"/>
            <a:ext cx="4164263" cy="707886"/>
          </a:xfrm>
          <a:prstGeom prst="rect">
            <a:avLst/>
          </a:prstGeom>
          <a:noFill/>
        </p:spPr>
        <p:txBody>
          <a:bodyPr wrap="square" rtlCol="0">
            <a:spAutoFit/>
          </a:bodyPr>
          <a:lstStyle/>
          <a:p>
            <a:r>
              <a:rPr lang="fr-FR" sz="2000" b="1" dirty="0"/>
              <a:t>Fiche outil n°10 – Préparer la rencontre avec le cédant</a:t>
            </a:r>
          </a:p>
        </p:txBody>
      </p:sp>
      <p:sp>
        <p:nvSpPr>
          <p:cNvPr id="14" name="Rectangle 13">
            <a:extLst>
              <a:ext uri="{FF2B5EF4-FFF2-40B4-BE49-F238E27FC236}">
                <a16:creationId xmlns:a16="http://schemas.microsoft.com/office/drawing/2014/main" id="{D202E3D7-FC73-716F-E17B-2CA959CF8CA6}"/>
              </a:ext>
            </a:extLst>
          </p:cNvPr>
          <p:cNvSpPr/>
          <p:nvPr/>
        </p:nvSpPr>
        <p:spPr>
          <a:xfrm>
            <a:off x="0" y="0"/>
            <a:ext cx="12192000" cy="6858000"/>
          </a:xfrm>
          <a:prstGeom prst="rect">
            <a:avLst/>
          </a:prstGeom>
          <a:noFill/>
          <a:ln w="76200">
            <a:gradFill>
              <a:gsLst>
                <a:gs pos="100000">
                  <a:srgbClr val="00379E"/>
                </a:gs>
                <a:gs pos="0">
                  <a:srgbClr val="FF5A5E"/>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 name="ZoneTexte 10">
            <a:extLst>
              <a:ext uri="{FF2B5EF4-FFF2-40B4-BE49-F238E27FC236}">
                <a16:creationId xmlns:a16="http://schemas.microsoft.com/office/drawing/2014/main" id="{7145F9EB-099D-EB25-DB15-B40BEF53CC26}"/>
              </a:ext>
            </a:extLst>
          </p:cNvPr>
          <p:cNvSpPr txBox="1"/>
          <p:nvPr/>
        </p:nvSpPr>
        <p:spPr>
          <a:xfrm>
            <a:off x="415469" y="1382286"/>
            <a:ext cx="5928577" cy="4247317"/>
          </a:xfrm>
          <a:prstGeom prst="rect">
            <a:avLst/>
          </a:prstGeom>
          <a:noFill/>
        </p:spPr>
        <p:txBody>
          <a:bodyPr wrap="square">
            <a:spAutoFit/>
          </a:bodyPr>
          <a:lstStyle/>
          <a:p>
            <a:pPr algn="just"/>
            <a:r>
              <a:rPr lang="fr-FR" sz="2000" b="1" dirty="0">
                <a:solidFill>
                  <a:schemeClr val="tx1">
                    <a:lumMod val="85000"/>
                    <a:lumOff val="15000"/>
                  </a:schemeClr>
                </a:solidFill>
              </a:rPr>
              <a:t>Le premier rendez-vous avec le cédant est un moment important qu’il est nécessaire de préparer. </a:t>
            </a:r>
          </a:p>
          <a:p>
            <a:pPr algn="just"/>
            <a:endParaRPr lang="fr-FR" sz="2000" dirty="0">
              <a:solidFill>
                <a:schemeClr val="tx1">
                  <a:lumMod val="85000"/>
                  <a:lumOff val="15000"/>
                </a:schemeClr>
              </a:solidFill>
            </a:endParaRPr>
          </a:p>
          <a:p>
            <a:pPr algn="just"/>
            <a:r>
              <a:rPr lang="fr-FR" sz="2000" dirty="0">
                <a:solidFill>
                  <a:schemeClr val="tx1">
                    <a:lumMod val="85000"/>
                    <a:lumOff val="15000"/>
                  </a:schemeClr>
                </a:solidFill>
              </a:rPr>
              <a:t>Lors de cette première rencontre plusieurs objectifs sont à remplir pour que cette étape soit une réussite :</a:t>
            </a:r>
          </a:p>
          <a:p>
            <a:pPr algn="just"/>
            <a:endParaRPr lang="fr-FR" sz="2000" dirty="0">
              <a:solidFill>
                <a:schemeClr val="tx1">
                  <a:lumMod val="85000"/>
                  <a:lumOff val="15000"/>
                </a:schemeClr>
              </a:solidFill>
            </a:endParaRPr>
          </a:p>
          <a:p>
            <a:pPr marL="342900" indent="-342900" algn="just">
              <a:buFont typeface="Wingdings" panose="05000000000000000000" pitchFamily="2" charset="2"/>
              <a:buChar char="ü"/>
            </a:pPr>
            <a:r>
              <a:rPr lang="fr-FR" sz="2000" dirty="0">
                <a:solidFill>
                  <a:schemeClr val="tx1">
                    <a:lumMod val="85000"/>
                    <a:lumOff val="15000"/>
                  </a:schemeClr>
                </a:solidFill>
              </a:rPr>
              <a:t>Obtenir un maximum d’informations pour évaluer l’entreprise</a:t>
            </a:r>
          </a:p>
          <a:p>
            <a:pPr marL="342900" indent="-342900" algn="just">
              <a:lnSpc>
                <a:spcPct val="150000"/>
              </a:lnSpc>
              <a:buFont typeface="Wingdings" panose="05000000000000000000" pitchFamily="2" charset="2"/>
              <a:buChar char="ü"/>
            </a:pPr>
            <a:r>
              <a:rPr lang="fr-FR" sz="2000" dirty="0">
                <a:solidFill>
                  <a:schemeClr val="tx1">
                    <a:lumMod val="85000"/>
                    <a:lumOff val="15000"/>
                  </a:schemeClr>
                </a:solidFill>
              </a:rPr>
              <a:t>Démontrer au cédant son sérieux et sa motivation</a:t>
            </a:r>
          </a:p>
          <a:p>
            <a:pPr marL="342900" indent="-342900" algn="just">
              <a:lnSpc>
                <a:spcPct val="150000"/>
              </a:lnSpc>
              <a:buFont typeface="Wingdings" panose="05000000000000000000" pitchFamily="2" charset="2"/>
              <a:buChar char="ü"/>
            </a:pPr>
            <a:r>
              <a:rPr lang="fr-FR" sz="2000" dirty="0">
                <a:solidFill>
                  <a:schemeClr val="tx1">
                    <a:lumMod val="85000"/>
                    <a:lumOff val="15000"/>
                  </a:schemeClr>
                </a:solidFill>
              </a:rPr>
              <a:t>Valider l’adéquation entre l’entreprise et son projet </a:t>
            </a:r>
          </a:p>
          <a:p>
            <a:pPr marL="342900" indent="-342900" algn="just">
              <a:lnSpc>
                <a:spcPct val="150000"/>
              </a:lnSpc>
              <a:buFont typeface="Wingdings" panose="05000000000000000000" pitchFamily="2" charset="2"/>
              <a:buChar char="ü"/>
            </a:pPr>
            <a:r>
              <a:rPr lang="fr-FR" sz="2000" dirty="0">
                <a:solidFill>
                  <a:schemeClr val="tx1">
                    <a:lumMod val="85000"/>
                    <a:lumOff val="15000"/>
                  </a:schemeClr>
                </a:solidFill>
              </a:rPr>
              <a:t>Vérifier si l’ambiance de travail nous convient </a:t>
            </a:r>
          </a:p>
          <a:p>
            <a:pPr marL="342900" indent="-342900" algn="just">
              <a:buFont typeface="Wingdings" panose="05000000000000000000" pitchFamily="2" charset="2"/>
              <a:buChar char="ü"/>
            </a:pPr>
            <a:endParaRPr lang="fr-FR" sz="2000" dirty="0">
              <a:solidFill>
                <a:schemeClr val="tx1">
                  <a:lumMod val="85000"/>
                  <a:lumOff val="15000"/>
                </a:schemeClr>
              </a:solidFill>
            </a:endParaRPr>
          </a:p>
        </p:txBody>
      </p:sp>
      <p:pic>
        <p:nvPicPr>
          <p:cNvPr id="2050" name="Picture 2" descr="LaVitrine_Blogue_Premiere_Rencontre_3">
            <a:extLst>
              <a:ext uri="{FF2B5EF4-FFF2-40B4-BE49-F238E27FC236}">
                <a16:creationId xmlns:a16="http://schemas.microsoft.com/office/drawing/2014/main" id="{D4EB699A-1E08-390E-02C5-BC83BBD398A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151900" y="1382286"/>
            <a:ext cx="4301087" cy="430108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2744445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descr="SVG &amp;gt; symbole équipement machine réglage - Image et icône SVG gratuite. |  SVG Silh">
            <a:extLst>
              <a:ext uri="{FF2B5EF4-FFF2-40B4-BE49-F238E27FC236}">
                <a16:creationId xmlns:a16="http://schemas.microsoft.com/office/drawing/2014/main" id="{1A5FD290-D09C-426B-A039-8FD078187347}"/>
              </a:ext>
            </a:extLst>
          </p:cNvPr>
          <p:cNvSpPr>
            <a:spLocks noChangeAspect="1" noChangeArrowheads="1"/>
          </p:cNvSpPr>
          <p:nvPr/>
        </p:nvSpPr>
        <p:spPr bwMode="auto">
          <a:xfrm>
            <a:off x="1032653" y="5914914"/>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fr-FR"/>
          </a:p>
        </p:txBody>
      </p:sp>
      <p:sp>
        <p:nvSpPr>
          <p:cNvPr id="8" name="ZoneTexte 7">
            <a:extLst>
              <a:ext uri="{FF2B5EF4-FFF2-40B4-BE49-F238E27FC236}">
                <a16:creationId xmlns:a16="http://schemas.microsoft.com/office/drawing/2014/main" id="{BE4736B3-F1F2-458D-A697-A63D34D883D5}"/>
              </a:ext>
            </a:extLst>
          </p:cNvPr>
          <p:cNvSpPr txBox="1"/>
          <p:nvPr/>
        </p:nvSpPr>
        <p:spPr>
          <a:xfrm>
            <a:off x="976078" y="354140"/>
            <a:ext cx="3360078" cy="461665"/>
          </a:xfrm>
          <a:prstGeom prst="rect">
            <a:avLst/>
          </a:prstGeom>
          <a:noFill/>
        </p:spPr>
        <p:txBody>
          <a:bodyPr wrap="square">
            <a:spAutoFit/>
          </a:bodyPr>
          <a:lstStyle/>
          <a:p>
            <a:r>
              <a:rPr lang="fr-FR" sz="2400" b="1" dirty="0">
                <a:solidFill>
                  <a:srgbClr val="727272"/>
                </a:solidFill>
              </a:rPr>
              <a:t>Faire un </a:t>
            </a:r>
            <a:r>
              <a:rPr lang="fr-FR" sz="2400" b="1" dirty="0" err="1">
                <a:solidFill>
                  <a:srgbClr val="727272"/>
                </a:solidFill>
              </a:rPr>
              <a:t>prédiagnostic</a:t>
            </a:r>
            <a:r>
              <a:rPr lang="fr-FR" sz="2400" b="1" dirty="0">
                <a:solidFill>
                  <a:srgbClr val="727272"/>
                </a:solidFill>
              </a:rPr>
              <a:t> </a:t>
            </a:r>
          </a:p>
        </p:txBody>
      </p:sp>
      <p:pic>
        <p:nvPicPr>
          <p:cNvPr id="9" name="Image 8">
            <a:extLst>
              <a:ext uri="{FF2B5EF4-FFF2-40B4-BE49-F238E27FC236}">
                <a16:creationId xmlns:a16="http://schemas.microsoft.com/office/drawing/2014/main" id="{34927627-2AA0-46DF-A486-D632B229808C}"/>
              </a:ext>
            </a:extLst>
          </p:cNvPr>
          <p:cNvPicPr>
            <a:picLocks noChangeAspect="1"/>
          </p:cNvPicPr>
          <p:nvPr/>
        </p:nvPicPr>
        <p:blipFill>
          <a:blip r:embed="rId2">
            <a:duotone>
              <a:schemeClr val="accent3">
                <a:shade val="45000"/>
                <a:satMod val="135000"/>
              </a:schemeClr>
              <a:prstClr val="white"/>
            </a:duotone>
          </a:blip>
          <a:stretch>
            <a:fillRect/>
          </a:stretch>
        </p:blipFill>
        <p:spPr>
          <a:xfrm>
            <a:off x="75147" y="133784"/>
            <a:ext cx="825784" cy="825784"/>
          </a:xfrm>
          <a:prstGeom prst="rect">
            <a:avLst/>
          </a:prstGeom>
        </p:spPr>
      </p:pic>
      <p:sp>
        <p:nvSpPr>
          <p:cNvPr id="26" name="Rectangle 25">
            <a:extLst>
              <a:ext uri="{FF2B5EF4-FFF2-40B4-BE49-F238E27FC236}">
                <a16:creationId xmlns:a16="http://schemas.microsoft.com/office/drawing/2014/main" id="{F378425D-07AA-B456-2F78-9C2F3D2B98FF}"/>
              </a:ext>
            </a:extLst>
          </p:cNvPr>
          <p:cNvSpPr/>
          <p:nvPr/>
        </p:nvSpPr>
        <p:spPr>
          <a:xfrm>
            <a:off x="488039" y="5869858"/>
            <a:ext cx="4954116" cy="711849"/>
          </a:xfrm>
          <a:prstGeom prst="rect">
            <a:avLst/>
          </a:prstGeom>
          <a:noFill/>
          <a:ln w="28575">
            <a:solidFill>
              <a:srgbClr val="6F46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27" name="Picture 4">
            <a:extLst>
              <a:ext uri="{FF2B5EF4-FFF2-40B4-BE49-F238E27FC236}">
                <a16:creationId xmlns:a16="http://schemas.microsoft.com/office/drawing/2014/main" id="{A59E41C4-C37D-1B44-40E1-2D36D9529A3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5627" y="5906924"/>
            <a:ext cx="608220" cy="608220"/>
          </a:xfrm>
          <a:prstGeom prst="rect">
            <a:avLst/>
          </a:prstGeom>
          <a:noFill/>
          <a:extLst>
            <a:ext uri="{909E8E84-426E-40DD-AFC4-6F175D3DCCD1}">
              <a14:hiddenFill xmlns:a14="http://schemas.microsoft.com/office/drawing/2010/main">
                <a:solidFill>
                  <a:srgbClr val="FFFFFF"/>
                </a:solidFill>
              </a14:hiddenFill>
            </a:ext>
          </a:extLst>
        </p:spPr>
      </p:pic>
      <p:sp>
        <p:nvSpPr>
          <p:cNvPr id="28" name="ZoneTexte 27">
            <a:extLst>
              <a:ext uri="{FF2B5EF4-FFF2-40B4-BE49-F238E27FC236}">
                <a16:creationId xmlns:a16="http://schemas.microsoft.com/office/drawing/2014/main" id="{726A5458-6EAB-0C0E-CD53-FED2F0776B2A}"/>
              </a:ext>
            </a:extLst>
          </p:cNvPr>
          <p:cNvSpPr txBox="1"/>
          <p:nvPr/>
        </p:nvSpPr>
        <p:spPr>
          <a:xfrm>
            <a:off x="1032653" y="6033711"/>
            <a:ext cx="4610245" cy="400110"/>
          </a:xfrm>
          <a:prstGeom prst="rect">
            <a:avLst/>
          </a:prstGeom>
          <a:noFill/>
        </p:spPr>
        <p:txBody>
          <a:bodyPr wrap="square" rtlCol="0">
            <a:spAutoFit/>
          </a:bodyPr>
          <a:lstStyle/>
          <a:p>
            <a:r>
              <a:rPr lang="fr-FR" sz="2000" b="1" dirty="0"/>
              <a:t>Fiche outil n°11 – Faire un </a:t>
            </a:r>
            <a:r>
              <a:rPr lang="fr-FR" sz="2000" b="1" dirty="0" err="1"/>
              <a:t>prédiagnostic</a:t>
            </a:r>
            <a:endParaRPr lang="fr-FR" sz="2000" b="1" dirty="0"/>
          </a:p>
        </p:txBody>
      </p:sp>
      <p:sp>
        <p:nvSpPr>
          <p:cNvPr id="14" name="Rectangle 13">
            <a:extLst>
              <a:ext uri="{FF2B5EF4-FFF2-40B4-BE49-F238E27FC236}">
                <a16:creationId xmlns:a16="http://schemas.microsoft.com/office/drawing/2014/main" id="{D202E3D7-FC73-716F-E17B-2CA959CF8CA6}"/>
              </a:ext>
            </a:extLst>
          </p:cNvPr>
          <p:cNvSpPr/>
          <p:nvPr/>
        </p:nvSpPr>
        <p:spPr>
          <a:xfrm>
            <a:off x="0" y="0"/>
            <a:ext cx="12192000" cy="6858000"/>
          </a:xfrm>
          <a:prstGeom prst="rect">
            <a:avLst/>
          </a:prstGeom>
          <a:noFill/>
          <a:ln w="76200">
            <a:gradFill>
              <a:gsLst>
                <a:gs pos="100000">
                  <a:srgbClr val="00379E"/>
                </a:gs>
                <a:gs pos="0">
                  <a:srgbClr val="FF5A5E"/>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5" name="Rectangle 1">
            <a:extLst>
              <a:ext uri="{FF2B5EF4-FFF2-40B4-BE49-F238E27FC236}">
                <a16:creationId xmlns:a16="http://schemas.microsoft.com/office/drawing/2014/main" id="{6B4B8D20-B5E8-A54F-9150-7BDCAA3DBCE8}"/>
              </a:ext>
            </a:extLst>
          </p:cNvPr>
          <p:cNvSpPr>
            <a:spLocks noChangeArrowheads="1"/>
          </p:cNvSpPr>
          <p:nvPr/>
        </p:nvSpPr>
        <p:spPr bwMode="auto">
          <a:xfrm>
            <a:off x="408191" y="1291612"/>
            <a:ext cx="5358342" cy="44012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just" defTabSz="914400" rtl="0" eaLnBrk="0" fontAlgn="base" latinLnBrk="0" hangingPunct="0">
              <a:lnSpc>
                <a:spcPct val="100000"/>
              </a:lnSpc>
              <a:spcBef>
                <a:spcPct val="0"/>
              </a:spcBef>
              <a:spcAft>
                <a:spcPct val="0"/>
              </a:spcAft>
              <a:buClrTx/>
              <a:buSzTx/>
              <a:buFontTx/>
              <a:buNone/>
              <a:tabLst/>
            </a:pPr>
            <a:r>
              <a:rPr lang="fr-FR" altLang="fr-FR" sz="2000" dirty="0">
                <a:solidFill>
                  <a:schemeClr val="tx1">
                    <a:lumMod val="85000"/>
                    <a:lumOff val="15000"/>
                  </a:schemeClr>
                </a:solidFill>
                <a:latin typeface="+mn-lt"/>
                <a:cs typeface="Open Sans" panose="020B0606030504020204" pitchFamily="34" charset="0"/>
              </a:rPr>
              <a:t>Pour prendre la bonne décision, il est important de </a:t>
            </a:r>
            <a:r>
              <a:rPr lang="fr-FR" altLang="fr-FR" sz="2000" b="1" dirty="0">
                <a:solidFill>
                  <a:schemeClr val="tx1">
                    <a:lumMod val="85000"/>
                    <a:lumOff val="15000"/>
                  </a:schemeClr>
                </a:solidFill>
                <a:latin typeface="+mn-lt"/>
                <a:cs typeface="Open Sans" panose="020B0606030504020204" pitchFamily="34" charset="0"/>
              </a:rPr>
              <a:t>prendre</a:t>
            </a:r>
            <a:r>
              <a:rPr kumimoji="0" lang="fr-FR" altLang="fr-FR" sz="2000" b="1" i="0" u="none" strike="noStrike" cap="none" normalizeH="0" baseline="0" dirty="0">
                <a:ln>
                  <a:noFill/>
                </a:ln>
                <a:solidFill>
                  <a:schemeClr val="tx1">
                    <a:lumMod val="85000"/>
                    <a:lumOff val="15000"/>
                  </a:schemeClr>
                </a:solidFill>
                <a:effectLst/>
                <a:latin typeface="+mn-lt"/>
                <a:cs typeface="Open Sans" panose="020B0606030504020204" pitchFamily="34" charset="0"/>
              </a:rPr>
              <a:t> le temps d’analyser une à une les caractéristiques de l’entreprise cible</a:t>
            </a:r>
            <a:r>
              <a:rPr kumimoji="0" lang="fr-FR" altLang="fr-FR" sz="2000" i="0" u="none" strike="noStrike" cap="none" normalizeH="0" baseline="0" dirty="0">
                <a:ln>
                  <a:noFill/>
                </a:ln>
                <a:solidFill>
                  <a:schemeClr val="tx1">
                    <a:lumMod val="85000"/>
                    <a:lumOff val="15000"/>
                  </a:schemeClr>
                </a:solidFill>
                <a:effectLst/>
                <a:latin typeface="+mn-lt"/>
                <a:cs typeface="Open Sans" panose="020B0606030504020204" pitchFamily="34" charset="0"/>
              </a:rPr>
              <a:t>. </a:t>
            </a:r>
          </a:p>
          <a:p>
            <a:pPr marL="0" marR="0" lvl="0" indent="0" algn="just" defTabSz="914400" rtl="0" eaLnBrk="0" fontAlgn="base" latinLnBrk="0" hangingPunct="0">
              <a:lnSpc>
                <a:spcPct val="100000"/>
              </a:lnSpc>
              <a:spcBef>
                <a:spcPct val="0"/>
              </a:spcBef>
              <a:spcAft>
                <a:spcPct val="0"/>
              </a:spcAft>
              <a:buClrTx/>
              <a:buSzTx/>
              <a:buFontTx/>
              <a:buNone/>
              <a:tabLst/>
            </a:pPr>
            <a:endParaRPr lang="fr-FR" altLang="fr-FR" sz="2000" dirty="0">
              <a:solidFill>
                <a:schemeClr val="tx1">
                  <a:lumMod val="85000"/>
                  <a:lumOff val="15000"/>
                </a:schemeClr>
              </a:solidFill>
              <a:latin typeface="+mn-lt"/>
              <a:cs typeface="Open Sans" panose="020B0606030504020204"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fr-FR" altLang="fr-FR" sz="2000" i="0" u="none" strike="noStrike" cap="none" normalizeH="0" baseline="0" dirty="0">
                <a:ln>
                  <a:noFill/>
                </a:ln>
                <a:solidFill>
                  <a:schemeClr val="tx1">
                    <a:lumMod val="85000"/>
                    <a:lumOff val="15000"/>
                  </a:schemeClr>
                </a:solidFill>
                <a:effectLst/>
                <a:latin typeface="+mn-lt"/>
                <a:cs typeface="Open Sans" panose="020B0606030504020204" pitchFamily="34" charset="0"/>
              </a:rPr>
              <a:t>L’outil « </a:t>
            </a:r>
            <a:r>
              <a:rPr lang="fr-FR" altLang="fr-FR" sz="2000" dirty="0" err="1">
                <a:solidFill>
                  <a:schemeClr val="tx1">
                    <a:lumMod val="85000"/>
                    <a:lumOff val="15000"/>
                  </a:schemeClr>
                </a:solidFill>
                <a:latin typeface="+mn-lt"/>
                <a:cs typeface="Open Sans" panose="020B0606030504020204" pitchFamily="34" charset="0"/>
              </a:rPr>
              <a:t>P</a:t>
            </a:r>
            <a:r>
              <a:rPr kumimoji="0" lang="fr-FR" altLang="fr-FR" sz="2000" i="0" u="none" strike="noStrike" cap="none" normalizeH="0" baseline="0" dirty="0" err="1">
                <a:ln>
                  <a:noFill/>
                </a:ln>
                <a:solidFill>
                  <a:schemeClr val="tx1">
                    <a:lumMod val="85000"/>
                    <a:lumOff val="15000"/>
                  </a:schemeClr>
                </a:solidFill>
                <a:effectLst/>
                <a:latin typeface="+mn-lt"/>
                <a:cs typeface="Open Sans" panose="020B0606030504020204" pitchFamily="34" charset="0"/>
              </a:rPr>
              <a:t>rediagentreprise</a:t>
            </a:r>
            <a:r>
              <a:rPr kumimoji="0" lang="fr-FR" altLang="fr-FR" sz="2000" i="0" u="none" strike="noStrike" cap="none" normalizeH="0" baseline="0" dirty="0">
                <a:ln>
                  <a:noFill/>
                </a:ln>
                <a:solidFill>
                  <a:schemeClr val="tx1">
                    <a:lumMod val="85000"/>
                    <a:lumOff val="15000"/>
                  </a:schemeClr>
                </a:solidFill>
                <a:effectLst/>
                <a:latin typeface="+mn-lt"/>
                <a:cs typeface="Open Sans" panose="020B0606030504020204" pitchFamily="34" charset="0"/>
              </a:rPr>
              <a:t> » permet d’évaluer la faisabilité d’un projet de reprise d’entreprise.</a:t>
            </a:r>
          </a:p>
          <a:p>
            <a:pPr marL="0" marR="0" lvl="0" indent="0" algn="just" defTabSz="914400" rtl="0" eaLnBrk="0" fontAlgn="base" latinLnBrk="0" hangingPunct="0">
              <a:lnSpc>
                <a:spcPct val="100000"/>
              </a:lnSpc>
              <a:spcBef>
                <a:spcPct val="0"/>
              </a:spcBef>
              <a:spcAft>
                <a:spcPct val="0"/>
              </a:spcAft>
              <a:buClrTx/>
              <a:buSzTx/>
              <a:buFontTx/>
              <a:buNone/>
              <a:tabLst/>
            </a:pPr>
            <a:br>
              <a:rPr kumimoji="0" lang="fr-FR" altLang="fr-FR" sz="2000" i="0" u="none" strike="noStrike" cap="none" normalizeH="0" baseline="0" dirty="0">
                <a:ln>
                  <a:noFill/>
                </a:ln>
                <a:solidFill>
                  <a:schemeClr val="tx1">
                    <a:lumMod val="85000"/>
                    <a:lumOff val="15000"/>
                  </a:schemeClr>
                </a:solidFill>
                <a:effectLst/>
                <a:latin typeface="+mn-lt"/>
                <a:cs typeface="Open Sans" panose="020B0606030504020204" pitchFamily="34" charset="0"/>
              </a:rPr>
            </a:br>
            <a:r>
              <a:rPr kumimoji="0" lang="fr-FR" altLang="fr-FR" sz="2000" i="0" u="none" strike="noStrike" cap="none" normalizeH="0" baseline="0" dirty="0">
                <a:ln>
                  <a:noFill/>
                </a:ln>
                <a:solidFill>
                  <a:schemeClr val="tx1">
                    <a:lumMod val="85000"/>
                    <a:lumOff val="15000"/>
                  </a:schemeClr>
                </a:solidFill>
                <a:effectLst/>
                <a:latin typeface="+mn-lt"/>
                <a:cs typeface="Open Sans" panose="020B0606030504020204" pitchFamily="34" charset="0"/>
              </a:rPr>
              <a:t>Grâce à une série de questions, </a:t>
            </a:r>
            <a:r>
              <a:rPr kumimoji="0" lang="fr-FR" altLang="fr-FR" sz="2000" b="1" i="0" u="none" strike="noStrike" cap="none" normalizeH="0" baseline="0" dirty="0">
                <a:ln>
                  <a:noFill/>
                </a:ln>
                <a:solidFill>
                  <a:schemeClr val="tx1">
                    <a:lumMod val="85000"/>
                    <a:lumOff val="15000"/>
                  </a:schemeClr>
                </a:solidFill>
                <a:effectLst/>
                <a:latin typeface="+mn-lt"/>
                <a:cs typeface="Open Sans" panose="020B0606030504020204" pitchFamily="34" charset="0"/>
              </a:rPr>
              <a:t>l’outil génère un rapport indiquant les points forts et les points d’amélioration</a:t>
            </a:r>
            <a:r>
              <a:rPr kumimoji="0" lang="fr-FR" altLang="fr-FR" sz="2000" i="0" u="none" strike="noStrike" cap="none" normalizeH="0" baseline="0" dirty="0">
                <a:ln>
                  <a:noFill/>
                </a:ln>
                <a:solidFill>
                  <a:schemeClr val="tx1">
                    <a:lumMod val="85000"/>
                    <a:lumOff val="15000"/>
                  </a:schemeClr>
                </a:solidFill>
                <a:effectLst/>
                <a:latin typeface="+mn-lt"/>
                <a:cs typeface="Open Sans" panose="020B0606030504020204" pitchFamily="34" charset="0"/>
              </a:rPr>
              <a:t> de son projet. </a:t>
            </a:r>
          </a:p>
          <a:p>
            <a:pPr marL="0" marR="0" lvl="0" indent="0" algn="just" defTabSz="914400" rtl="0" eaLnBrk="0" fontAlgn="base" latinLnBrk="0" hangingPunct="0">
              <a:lnSpc>
                <a:spcPct val="100000"/>
              </a:lnSpc>
              <a:spcBef>
                <a:spcPct val="0"/>
              </a:spcBef>
              <a:spcAft>
                <a:spcPct val="0"/>
              </a:spcAft>
              <a:buClrTx/>
              <a:buSzTx/>
              <a:buFontTx/>
              <a:buNone/>
              <a:tabLst/>
            </a:pPr>
            <a:endParaRPr lang="fr-FR" altLang="fr-FR" sz="2000" dirty="0">
              <a:solidFill>
                <a:schemeClr val="tx1">
                  <a:lumMod val="85000"/>
                  <a:lumOff val="15000"/>
                </a:schemeClr>
              </a:solidFill>
              <a:latin typeface="+mn-lt"/>
              <a:cs typeface="Open Sans" panose="020B0606030504020204"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fr-FR" altLang="fr-FR" sz="2000" i="0" u="none" strike="noStrike" cap="none" normalizeH="0" baseline="0" dirty="0">
                <a:ln>
                  <a:noFill/>
                </a:ln>
                <a:solidFill>
                  <a:schemeClr val="tx1">
                    <a:lumMod val="85000"/>
                    <a:lumOff val="15000"/>
                  </a:schemeClr>
                </a:solidFill>
                <a:effectLst/>
                <a:latin typeface="+mn-lt"/>
                <a:cs typeface="Open Sans" panose="020B0606030504020204" pitchFamily="34" charset="0"/>
              </a:rPr>
              <a:t>Le temps de réalisation est de 15 minutes maximum. </a:t>
            </a:r>
          </a:p>
          <a:p>
            <a:pPr marL="0" marR="0" lvl="0" indent="0" algn="just" defTabSz="914400" rtl="0" eaLnBrk="0" fontAlgn="base" latinLnBrk="0" hangingPunct="0">
              <a:lnSpc>
                <a:spcPct val="100000"/>
              </a:lnSpc>
              <a:spcBef>
                <a:spcPct val="0"/>
              </a:spcBef>
              <a:spcAft>
                <a:spcPct val="0"/>
              </a:spcAft>
              <a:buClrTx/>
              <a:buSzTx/>
              <a:buFontTx/>
              <a:buNone/>
              <a:tabLst/>
            </a:pPr>
            <a:endParaRPr kumimoji="0" lang="fr-FR" altLang="fr-FR" sz="2000" i="0" u="none" strike="noStrike" cap="none" normalizeH="0" baseline="0" dirty="0">
              <a:ln>
                <a:noFill/>
              </a:ln>
              <a:solidFill>
                <a:schemeClr val="tx1">
                  <a:lumMod val="85000"/>
                  <a:lumOff val="15000"/>
                </a:schemeClr>
              </a:solidFill>
              <a:effectLst/>
              <a:latin typeface="+mn-lt"/>
            </a:endParaRPr>
          </a:p>
        </p:txBody>
      </p:sp>
      <p:pic>
        <p:nvPicPr>
          <p:cNvPr id="16" name="Image 15">
            <a:extLst>
              <a:ext uri="{FF2B5EF4-FFF2-40B4-BE49-F238E27FC236}">
                <a16:creationId xmlns:a16="http://schemas.microsoft.com/office/drawing/2014/main" id="{9B425183-4C2E-4FA3-A79C-A3B866FD205D}"/>
              </a:ext>
            </a:extLst>
          </p:cNvPr>
          <p:cNvPicPr>
            <a:picLocks noChangeAspect="1"/>
          </p:cNvPicPr>
          <p:nvPr/>
        </p:nvPicPr>
        <p:blipFill rotWithShape="1">
          <a:blip r:embed="rId4"/>
          <a:srcRect l="34131" t="26803" r="14130" b="9738"/>
          <a:stretch/>
        </p:blipFill>
        <p:spPr>
          <a:xfrm>
            <a:off x="5892283" y="1291612"/>
            <a:ext cx="5950518" cy="4103321"/>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62149299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descr="SVG &amp;gt; symbole équipement machine réglage - Image et icône SVG gratuite. |  SVG Silh">
            <a:extLst>
              <a:ext uri="{FF2B5EF4-FFF2-40B4-BE49-F238E27FC236}">
                <a16:creationId xmlns:a16="http://schemas.microsoft.com/office/drawing/2014/main" id="{1A5FD290-D09C-426B-A039-8FD078187347}"/>
              </a:ext>
            </a:extLst>
          </p:cNvPr>
          <p:cNvSpPr>
            <a:spLocks noChangeAspect="1" noChangeArrowheads="1"/>
          </p:cNvSpPr>
          <p:nvPr/>
        </p:nvSpPr>
        <p:spPr bwMode="auto">
          <a:xfrm>
            <a:off x="1032653" y="5914914"/>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fr-FR"/>
          </a:p>
        </p:txBody>
      </p:sp>
      <p:sp>
        <p:nvSpPr>
          <p:cNvPr id="8" name="ZoneTexte 7">
            <a:extLst>
              <a:ext uri="{FF2B5EF4-FFF2-40B4-BE49-F238E27FC236}">
                <a16:creationId xmlns:a16="http://schemas.microsoft.com/office/drawing/2014/main" id="{BE4736B3-F1F2-458D-A697-A63D34D883D5}"/>
              </a:ext>
            </a:extLst>
          </p:cNvPr>
          <p:cNvSpPr txBox="1"/>
          <p:nvPr/>
        </p:nvSpPr>
        <p:spPr>
          <a:xfrm>
            <a:off x="976077" y="315843"/>
            <a:ext cx="3861393" cy="461665"/>
          </a:xfrm>
          <a:prstGeom prst="rect">
            <a:avLst/>
          </a:prstGeom>
          <a:noFill/>
        </p:spPr>
        <p:txBody>
          <a:bodyPr wrap="square">
            <a:spAutoFit/>
          </a:bodyPr>
          <a:lstStyle/>
          <a:p>
            <a:r>
              <a:rPr lang="fr-FR" sz="2400" b="1" dirty="0">
                <a:solidFill>
                  <a:srgbClr val="727272"/>
                </a:solidFill>
              </a:rPr>
              <a:t>Envoyer la lettre d’intention</a:t>
            </a:r>
          </a:p>
        </p:txBody>
      </p:sp>
      <p:pic>
        <p:nvPicPr>
          <p:cNvPr id="9" name="Image 8">
            <a:extLst>
              <a:ext uri="{FF2B5EF4-FFF2-40B4-BE49-F238E27FC236}">
                <a16:creationId xmlns:a16="http://schemas.microsoft.com/office/drawing/2014/main" id="{34927627-2AA0-46DF-A486-D632B229808C}"/>
              </a:ext>
            </a:extLst>
          </p:cNvPr>
          <p:cNvPicPr>
            <a:picLocks noChangeAspect="1"/>
          </p:cNvPicPr>
          <p:nvPr/>
        </p:nvPicPr>
        <p:blipFill>
          <a:blip r:embed="rId2">
            <a:duotone>
              <a:schemeClr val="accent3">
                <a:shade val="45000"/>
                <a:satMod val="135000"/>
              </a:schemeClr>
              <a:prstClr val="white"/>
            </a:duotone>
          </a:blip>
          <a:stretch>
            <a:fillRect/>
          </a:stretch>
        </p:blipFill>
        <p:spPr>
          <a:xfrm>
            <a:off x="75147" y="133784"/>
            <a:ext cx="825784" cy="825784"/>
          </a:xfrm>
          <a:prstGeom prst="rect">
            <a:avLst/>
          </a:prstGeom>
        </p:spPr>
      </p:pic>
      <p:sp>
        <p:nvSpPr>
          <p:cNvPr id="26" name="Rectangle 25">
            <a:extLst>
              <a:ext uri="{FF2B5EF4-FFF2-40B4-BE49-F238E27FC236}">
                <a16:creationId xmlns:a16="http://schemas.microsoft.com/office/drawing/2014/main" id="{F378425D-07AA-B456-2F78-9C2F3D2B98FF}"/>
              </a:ext>
            </a:extLst>
          </p:cNvPr>
          <p:cNvSpPr/>
          <p:nvPr/>
        </p:nvSpPr>
        <p:spPr>
          <a:xfrm>
            <a:off x="488039" y="5869858"/>
            <a:ext cx="4735874" cy="711849"/>
          </a:xfrm>
          <a:prstGeom prst="rect">
            <a:avLst/>
          </a:prstGeom>
          <a:noFill/>
          <a:ln w="28575">
            <a:solidFill>
              <a:srgbClr val="6F46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27" name="Picture 4">
            <a:extLst>
              <a:ext uri="{FF2B5EF4-FFF2-40B4-BE49-F238E27FC236}">
                <a16:creationId xmlns:a16="http://schemas.microsoft.com/office/drawing/2014/main" id="{A59E41C4-C37D-1B44-40E1-2D36D9529A3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5627" y="5906924"/>
            <a:ext cx="608220" cy="608220"/>
          </a:xfrm>
          <a:prstGeom prst="rect">
            <a:avLst/>
          </a:prstGeom>
          <a:noFill/>
          <a:extLst>
            <a:ext uri="{909E8E84-426E-40DD-AFC4-6F175D3DCCD1}">
              <a14:hiddenFill xmlns:a14="http://schemas.microsoft.com/office/drawing/2010/main">
                <a:solidFill>
                  <a:srgbClr val="FFFFFF"/>
                </a:solidFill>
              </a14:hiddenFill>
            </a:ext>
          </a:extLst>
        </p:spPr>
      </p:pic>
      <p:sp>
        <p:nvSpPr>
          <p:cNvPr id="28" name="ZoneTexte 27">
            <a:extLst>
              <a:ext uri="{FF2B5EF4-FFF2-40B4-BE49-F238E27FC236}">
                <a16:creationId xmlns:a16="http://schemas.microsoft.com/office/drawing/2014/main" id="{726A5458-6EAB-0C0E-CD53-FED2F0776B2A}"/>
              </a:ext>
            </a:extLst>
          </p:cNvPr>
          <p:cNvSpPr txBox="1"/>
          <p:nvPr/>
        </p:nvSpPr>
        <p:spPr>
          <a:xfrm>
            <a:off x="1037552" y="5865771"/>
            <a:ext cx="4164263" cy="707886"/>
          </a:xfrm>
          <a:prstGeom prst="rect">
            <a:avLst/>
          </a:prstGeom>
          <a:noFill/>
        </p:spPr>
        <p:txBody>
          <a:bodyPr wrap="square" rtlCol="0">
            <a:spAutoFit/>
          </a:bodyPr>
          <a:lstStyle/>
          <a:p>
            <a:r>
              <a:rPr lang="fr-FR" sz="2000" b="1" dirty="0"/>
              <a:t>Fiche outil n°12 – Envoyer la lettre d’intention </a:t>
            </a:r>
          </a:p>
        </p:txBody>
      </p:sp>
      <p:sp>
        <p:nvSpPr>
          <p:cNvPr id="14" name="Rectangle 13">
            <a:extLst>
              <a:ext uri="{FF2B5EF4-FFF2-40B4-BE49-F238E27FC236}">
                <a16:creationId xmlns:a16="http://schemas.microsoft.com/office/drawing/2014/main" id="{D202E3D7-FC73-716F-E17B-2CA959CF8CA6}"/>
              </a:ext>
            </a:extLst>
          </p:cNvPr>
          <p:cNvSpPr/>
          <p:nvPr/>
        </p:nvSpPr>
        <p:spPr>
          <a:xfrm>
            <a:off x="0" y="0"/>
            <a:ext cx="12192000" cy="6858000"/>
          </a:xfrm>
          <a:prstGeom prst="rect">
            <a:avLst/>
          </a:prstGeom>
          <a:noFill/>
          <a:ln w="76200">
            <a:gradFill>
              <a:gsLst>
                <a:gs pos="100000">
                  <a:srgbClr val="00379E"/>
                </a:gs>
                <a:gs pos="0">
                  <a:srgbClr val="FF5A5E"/>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10" name="Image 9">
            <a:extLst>
              <a:ext uri="{FF2B5EF4-FFF2-40B4-BE49-F238E27FC236}">
                <a16:creationId xmlns:a16="http://schemas.microsoft.com/office/drawing/2014/main" id="{CD11C831-9DDB-228D-0D79-EAD9981887C3}"/>
              </a:ext>
            </a:extLst>
          </p:cNvPr>
          <p:cNvPicPr>
            <a:picLocks noChangeAspect="1"/>
          </p:cNvPicPr>
          <p:nvPr/>
        </p:nvPicPr>
        <p:blipFill rotWithShape="1">
          <a:blip r:embed="rId4"/>
          <a:srcRect l="30317" t="809" r="30456" b="1182"/>
          <a:stretch/>
        </p:blipFill>
        <p:spPr>
          <a:xfrm>
            <a:off x="6692378" y="474392"/>
            <a:ext cx="4206557" cy="5909215"/>
          </a:xfrm>
          <a:prstGeom prst="rect">
            <a:avLst/>
          </a:prstGeom>
          <a:ln>
            <a:noFill/>
          </a:ln>
          <a:effectLst>
            <a:outerShdw blurRad="292100" dist="139700" dir="2700000" algn="tl" rotWithShape="0">
              <a:srgbClr val="333333">
                <a:alpha val="65000"/>
              </a:srgbClr>
            </a:outerShdw>
          </a:effectLst>
        </p:spPr>
      </p:pic>
      <p:sp>
        <p:nvSpPr>
          <p:cNvPr id="11" name="ZoneTexte 10">
            <a:extLst>
              <a:ext uri="{FF2B5EF4-FFF2-40B4-BE49-F238E27FC236}">
                <a16:creationId xmlns:a16="http://schemas.microsoft.com/office/drawing/2014/main" id="{A24D2665-EC91-3ADD-A4D9-8559E977CCDE}"/>
              </a:ext>
            </a:extLst>
          </p:cNvPr>
          <p:cNvSpPr txBox="1"/>
          <p:nvPr/>
        </p:nvSpPr>
        <p:spPr>
          <a:xfrm>
            <a:off x="398821" y="1272882"/>
            <a:ext cx="5530211" cy="4093428"/>
          </a:xfrm>
          <a:prstGeom prst="rect">
            <a:avLst/>
          </a:prstGeom>
          <a:noFill/>
        </p:spPr>
        <p:txBody>
          <a:bodyPr wrap="square" rtlCol="0">
            <a:spAutoFit/>
          </a:bodyPr>
          <a:lstStyle/>
          <a:p>
            <a:pPr algn="just"/>
            <a:r>
              <a:rPr lang="fr-FR" sz="2000" dirty="0"/>
              <a:t>La lettre d’intention permet de formaliser et officialiser le souhait de reprendre l’entreprise. </a:t>
            </a:r>
          </a:p>
          <a:p>
            <a:pPr algn="just"/>
            <a:r>
              <a:rPr lang="fr-FR" sz="2000" dirty="0"/>
              <a:t>Elle permet également de </a:t>
            </a:r>
            <a:r>
              <a:rPr lang="fr-FR" sz="2000" b="1" dirty="0"/>
              <a:t>vérifier si les parties sont en phase sur les points clés avant de s’engager dans de véritables pourparlers. </a:t>
            </a:r>
          </a:p>
          <a:p>
            <a:pPr algn="just"/>
            <a:endParaRPr lang="fr-FR" sz="2000" dirty="0"/>
          </a:p>
          <a:p>
            <a:pPr algn="just"/>
            <a:r>
              <a:rPr lang="fr-FR" sz="2000" dirty="0"/>
              <a:t>C’est une façon pour le futur acquéreur de </a:t>
            </a:r>
            <a:r>
              <a:rPr lang="fr-FR" sz="2000" b="1" dirty="0"/>
              <a:t>prouver sa motivation et son sérieux</a:t>
            </a:r>
            <a:r>
              <a:rPr lang="fr-FR" sz="2000" dirty="0"/>
              <a:t>, ainsi il se démarque encore un peu plus des autres concurrents. </a:t>
            </a:r>
          </a:p>
          <a:p>
            <a:pPr algn="just"/>
            <a:endParaRPr lang="fr-FR" sz="2000" dirty="0"/>
          </a:p>
          <a:p>
            <a:pPr algn="just"/>
            <a:r>
              <a:rPr lang="fr-FR" sz="2000" dirty="0"/>
              <a:t>Cette lettre ne constitue pas un engagement juridique et à tout moment les deux parties peuvent se rétracter. </a:t>
            </a:r>
          </a:p>
        </p:txBody>
      </p:sp>
    </p:spTree>
    <p:extLst>
      <p:ext uri="{BB962C8B-B14F-4D97-AF65-F5344CB8AC3E}">
        <p14:creationId xmlns:p14="http://schemas.microsoft.com/office/powerpoint/2010/main" val="382030873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37FD30D4-972D-4CE5-85D8-923809B6CE12}"/>
              </a:ext>
            </a:extLst>
          </p:cNvPr>
          <p:cNvSpPr/>
          <p:nvPr/>
        </p:nvSpPr>
        <p:spPr>
          <a:xfrm>
            <a:off x="0" y="0"/>
            <a:ext cx="12192000" cy="6858000"/>
          </a:xfrm>
          <a:prstGeom prst="rect">
            <a:avLst/>
          </a:prstGeom>
          <a:gradFill>
            <a:gsLst>
              <a:gs pos="100000">
                <a:srgbClr val="00379E"/>
              </a:gs>
              <a:gs pos="0">
                <a:srgbClr val="FF5A5E"/>
              </a:gs>
            </a:gsLst>
            <a:lin ang="5400000" scaled="1"/>
          </a:gradFill>
          <a:ln w="76200">
            <a:gradFill>
              <a:gsLst>
                <a:gs pos="100000">
                  <a:srgbClr val="00379E"/>
                </a:gs>
                <a:gs pos="0">
                  <a:srgbClr val="FF5A5E"/>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nvGrpSpPr>
          <p:cNvPr id="2" name="Groupe 1">
            <a:extLst>
              <a:ext uri="{FF2B5EF4-FFF2-40B4-BE49-F238E27FC236}">
                <a16:creationId xmlns:a16="http://schemas.microsoft.com/office/drawing/2014/main" id="{D9395CF5-E510-446B-8FCD-65D709D2A980}"/>
              </a:ext>
            </a:extLst>
          </p:cNvPr>
          <p:cNvGrpSpPr/>
          <p:nvPr/>
        </p:nvGrpSpPr>
        <p:grpSpPr>
          <a:xfrm>
            <a:off x="3263469" y="1851645"/>
            <a:ext cx="5665062" cy="3154710"/>
            <a:chOff x="3406367" y="1692658"/>
            <a:chExt cx="5665062" cy="3154710"/>
          </a:xfrm>
        </p:grpSpPr>
        <p:sp>
          <p:nvSpPr>
            <p:cNvPr id="5" name="ZoneTexte 4">
              <a:extLst>
                <a:ext uri="{FF2B5EF4-FFF2-40B4-BE49-F238E27FC236}">
                  <a16:creationId xmlns:a16="http://schemas.microsoft.com/office/drawing/2014/main" id="{52F1BB5B-0AA0-4FDF-A6CD-8651C3FE443E}"/>
                </a:ext>
              </a:extLst>
            </p:cNvPr>
            <p:cNvSpPr txBox="1"/>
            <p:nvPr/>
          </p:nvSpPr>
          <p:spPr>
            <a:xfrm>
              <a:off x="5234608" y="2182505"/>
              <a:ext cx="3836821" cy="2492990"/>
            </a:xfrm>
            <a:prstGeom prst="rect">
              <a:avLst/>
            </a:prstGeom>
            <a:noFill/>
          </p:spPr>
          <p:txBody>
            <a:bodyPr wrap="square">
              <a:spAutoFit/>
            </a:bodyPr>
            <a:lstStyle/>
            <a:p>
              <a:r>
                <a:rPr lang="fr-FR" sz="4400" dirty="0">
                  <a:solidFill>
                    <a:schemeClr val="bg1"/>
                  </a:solidFill>
                </a:rPr>
                <a:t>PREPARATION DU PLAN DE REPRISE</a:t>
              </a:r>
            </a:p>
            <a:p>
              <a:endParaRPr lang="fr-FR" sz="2400" dirty="0"/>
            </a:p>
          </p:txBody>
        </p:sp>
        <p:sp>
          <p:nvSpPr>
            <p:cNvPr id="8" name="ZoneTexte 7">
              <a:extLst>
                <a:ext uri="{FF2B5EF4-FFF2-40B4-BE49-F238E27FC236}">
                  <a16:creationId xmlns:a16="http://schemas.microsoft.com/office/drawing/2014/main" id="{A4321E0F-FC19-4E75-B56D-97BEC72D8DC9}"/>
                </a:ext>
              </a:extLst>
            </p:cNvPr>
            <p:cNvSpPr txBox="1"/>
            <p:nvPr/>
          </p:nvSpPr>
          <p:spPr>
            <a:xfrm>
              <a:off x="3406367" y="1692658"/>
              <a:ext cx="2643809" cy="3154710"/>
            </a:xfrm>
            <a:prstGeom prst="rect">
              <a:avLst/>
            </a:prstGeom>
            <a:noFill/>
          </p:spPr>
          <p:txBody>
            <a:bodyPr wrap="square">
              <a:spAutoFit/>
            </a:bodyPr>
            <a:lstStyle/>
            <a:p>
              <a:r>
                <a:rPr lang="fr-FR" sz="20100" dirty="0">
                  <a:solidFill>
                    <a:schemeClr val="bg1"/>
                  </a:solidFill>
                  <a:latin typeface="Gill Sans Nova Cond XBd" panose="020B0A06020104020203" pitchFamily="34" charset="0"/>
                  <a:cs typeface="Biome" panose="020B0503030204020804" pitchFamily="34" charset="0"/>
                </a:rPr>
                <a:t>4</a:t>
              </a:r>
              <a:endParaRPr lang="fr-FR" sz="20100" dirty="0">
                <a:latin typeface="Gill Sans Nova Cond XBd" panose="020B0A06020104020203" pitchFamily="34" charset="0"/>
                <a:cs typeface="Biome" panose="020B0503030204020804" pitchFamily="34" charset="0"/>
              </a:endParaRPr>
            </a:p>
          </p:txBody>
        </p:sp>
        <p:cxnSp>
          <p:nvCxnSpPr>
            <p:cNvPr id="6" name="Connecteur droit 5">
              <a:extLst>
                <a:ext uri="{FF2B5EF4-FFF2-40B4-BE49-F238E27FC236}">
                  <a16:creationId xmlns:a16="http://schemas.microsoft.com/office/drawing/2014/main" id="{212575EA-8B4F-41C3-8B74-7701C8AE63DC}"/>
                </a:ext>
              </a:extLst>
            </p:cNvPr>
            <p:cNvCxnSpPr>
              <a:cxnSpLocks/>
            </p:cNvCxnSpPr>
            <p:nvPr/>
          </p:nvCxnSpPr>
          <p:spPr>
            <a:xfrm>
              <a:off x="5059569" y="2395538"/>
              <a:ext cx="0" cy="1706562"/>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54858788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37FD30D4-972D-4CE5-85D8-923809B6CE12}"/>
              </a:ext>
            </a:extLst>
          </p:cNvPr>
          <p:cNvSpPr/>
          <p:nvPr/>
        </p:nvSpPr>
        <p:spPr>
          <a:xfrm>
            <a:off x="0" y="0"/>
            <a:ext cx="12192000" cy="6858000"/>
          </a:xfrm>
          <a:prstGeom prst="rect">
            <a:avLst/>
          </a:prstGeom>
          <a:noFill/>
          <a:ln w="76200">
            <a:gradFill>
              <a:gsLst>
                <a:gs pos="0">
                  <a:srgbClr val="00379E"/>
                </a:gs>
                <a:gs pos="100000">
                  <a:srgbClr val="FF5A5E"/>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 name="ZoneTexte 7">
            <a:extLst>
              <a:ext uri="{FF2B5EF4-FFF2-40B4-BE49-F238E27FC236}">
                <a16:creationId xmlns:a16="http://schemas.microsoft.com/office/drawing/2014/main" id="{BE4736B3-F1F2-458D-A697-A63D34D883D5}"/>
              </a:ext>
            </a:extLst>
          </p:cNvPr>
          <p:cNvSpPr txBox="1"/>
          <p:nvPr/>
        </p:nvSpPr>
        <p:spPr>
          <a:xfrm>
            <a:off x="954304" y="156189"/>
            <a:ext cx="3849925" cy="830997"/>
          </a:xfrm>
          <a:prstGeom prst="rect">
            <a:avLst/>
          </a:prstGeom>
          <a:noFill/>
        </p:spPr>
        <p:txBody>
          <a:bodyPr wrap="square">
            <a:spAutoFit/>
          </a:bodyPr>
          <a:lstStyle/>
          <a:p>
            <a:r>
              <a:rPr lang="fr-FR" sz="2400" b="1" dirty="0">
                <a:solidFill>
                  <a:srgbClr val="727272"/>
                </a:solidFill>
              </a:rPr>
              <a:t>Estimer la valeur de l’entreprise cible</a:t>
            </a:r>
          </a:p>
        </p:txBody>
      </p:sp>
      <p:pic>
        <p:nvPicPr>
          <p:cNvPr id="9" name="Image 8">
            <a:extLst>
              <a:ext uri="{FF2B5EF4-FFF2-40B4-BE49-F238E27FC236}">
                <a16:creationId xmlns:a16="http://schemas.microsoft.com/office/drawing/2014/main" id="{34927627-2AA0-46DF-A486-D632B229808C}"/>
              </a:ext>
            </a:extLst>
          </p:cNvPr>
          <p:cNvPicPr>
            <a:picLocks noChangeAspect="1"/>
          </p:cNvPicPr>
          <p:nvPr/>
        </p:nvPicPr>
        <p:blipFill>
          <a:blip r:embed="rId2">
            <a:duotone>
              <a:schemeClr val="accent3">
                <a:shade val="45000"/>
                <a:satMod val="135000"/>
              </a:schemeClr>
              <a:prstClr val="white"/>
            </a:duotone>
          </a:blip>
          <a:stretch>
            <a:fillRect/>
          </a:stretch>
        </p:blipFill>
        <p:spPr>
          <a:xfrm>
            <a:off x="75147" y="133784"/>
            <a:ext cx="825784" cy="825784"/>
          </a:xfrm>
          <a:prstGeom prst="rect">
            <a:avLst/>
          </a:prstGeom>
        </p:spPr>
      </p:pic>
      <p:sp>
        <p:nvSpPr>
          <p:cNvPr id="11" name="Rectangle 10">
            <a:extLst>
              <a:ext uri="{FF2B5EF4-FFF2-40B4-BE49-F238E27FC236}">
                <a16:creationId xmlns:a16="http://schemas.microsoft.com/office/drawing/2014/main" id="{52875D54-4A67-4783-98E8-E05347DF2742}"/>
              </a:ext>
            </a:extLst>
          </p:cNvPr>
          <p:cNvSpPr/>
          <p:nvPr/>
        </p:nvSpPr>
        <p:spPr>
          <a:xfrm>
            <a:off x="9215218" y="3316409"/>
            <a:ext cx="2647951" cy="3291314"/>
          </a:xfrm>
          <a:prstGeom prst="rect">
            <a:avLst/>
          </a:prstGeom>
          <a:solidFill>
            <a:srgbClr val="FF5A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14" name="Rectangle 13">
            <a:extLst>
              <a:ext uri="{FF2B5EF4-FFF2-40B4-BE49-F238E27FC236}">
                <a16:creationId xmlns:a16="http://schemas.microsoft.com/office/drawing/2014/main" id="{25DFCE98-7D32-47E3-85B5-3079E6CF4F4C}"/>
              </a:ext>
            </a:extLst>
          </p:cNvPr>
          <p:cNvSpPr/>
          <p:nvPr/>
        </p:nvSpPr>
        <p:spPr>
          <a:xfrm flipH="1">
            <a:off x="350818" y="3316409"/>
            <a:ext cx="2647952" cy="3291314"/>
          </a:xfrm>
          <a:prstGeom prst="rect">
            <a:avLst/>
          </a:prstGeom>
          <a:solidFill>
            <a:srgbClr val="1239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21" name="Rectangle 20">
            <a:extLst>
              <a:ext uri="{FF2B5EF4-FFF2-40B4-BE49-F238E27FC236}">
                <a16:creationId xmlns:a16="http://schemas.microsoft.com/office/drawing/2014/main" id="{066954C8-BB8E-427D-B34B-55E62A617646}"/>
              </a:ext>
            </a:extLst>
          </p:cNvPr>
          <p:cNvSpPr/>
          <p:nvPr/>
        </p:nvSpPr>
        <p:spPr>
          <a:xfrm flipH="1">
            <a:off x="3305619" y="3316409"/>
            <a:ext cx="2647950" cy="3291314"/>
          </a:xfrm>
          <a:prstGeom prst="rect">
            <a:avLst/>
          </a:prstGeom>
          <a:solidFill>
            <a:srgbClr val="6F46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5" name="Rectangle 34">
            <a:extLst>
              <a:ext uri="{FF2B5EF4-FFF2-40B4-BE49-F238E27FC236}">
                <a16:creationId xmlns:a16="http://schemas.microsoft.com/office/drawing/2014/main" id="{1F3685A3-6F22-4A57-BAFC-CDFE99C4EBB5}"/>
              </a:ext>
            </a:extLst>
          </p:cNvPr>
          <p:cNvSpPr/>
          <p:nvPr/>
        </p:nvSpPr>
        <p:spPr>
          <a:xfrm flipH="1">
            <a:off x="6260417" y="3316409"/>
            <a:ext cx="2647951" cy="3291314"/>
          </a:xfrm>
          <a:prstGeom prst="rect">
            <a:avLst/>
          </a:prstGeom>
          <a:solidFill>
            <a:srgbClr val="E9577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2" name="ZoneTexte 41">
            <a:extLst>
              <a:ext uri="{FF2B5EF4-FFF2-40B4-BE49-F238E27FC236}">
                <a16:creationId xmlns:a16="http://schemas.microsoft.com/office/drawing/2014/main" id="{E4529801-AF1E-4CA6-8F20-C73FA1AF4A32}"/>
              </a:ext>
            </a:extLst>
          </p:cNvPr>
          <p:cNvSpPr txBox="1"/>
          <p:nvPr/>
        </p:nvSpPr>
        <p:spPr>
          <a:xfrm>
            <a:off x="383797" y="1291104"/>
            <a:ext cx="11457386" cy="1938992"/>
          </a:xfrm>
          <a:prstGeom prst="rect">
            <a:avLst/>
          </a:prstGeom>
          <a:noFill/>
        </p:spPr>
        <p:txBody>
          <a:bodyPr wrap="square" rtlCol="0">
            <a:spAutoFit/>
          </a:bodyPr>
          <a:lstStyle/>
          <a:p>
            <a:pPr algn="l"/>
            <a:r>
              <a:rPr lang="fr-FR" sz="2000" b="0" i="0" dirty="0">
                <a:solidFill>
                  <a:schemeClr val="tx1">
                    <a:lumMod val="95000"/>
                    <a:lumOff val="5000"/>
                  </a:schemeClr>
                </a:solidFill>
                <a:effectLst/>
              </a:rPr>
              <a:t>L’ensemble des documents utilisés lors du diagnostic peuvent être exploités pour réaliser l’</a:t>
            </a:r>
            <a:r>
              <a:rPr lang="fr-FR" sz="2000" b="1" i="0" dirty="0">
                <a:solidFill>
                  <a:schemeClr val="tx1">
                    <a:lumMod val="95000"/>
                    <a:lumOff val="5000"/>
                  </a:schemeClr>
                </a:solidFill>
                <a:effectLst/>
              </a:rPr>
              <a:t>évaluation économique</a:t>
            </a:r>
            <a:r>
              <a:rPr lang="fr-FR" sz="2000" b="0" i="0" dirty="0">
                <a:solidFill>
                  <a:schemeClr val="tx1">
                    <a:lumMod val="95000"/>
                    <a:lumOff val="5000"/>
                  </a:schemeClr>
                </a:solidFill>
                <a:effectLst/>
              </a:rPr>
              <a:t> de l’entreprise, notamment les documents relatifs à l’état financier (bilans des derniers exercices et annexes comptables, comptes de résultat, données détaillées du chiffre d'affaires, les relevés du ou des compte(s) bancaire(s), etc.).</a:t>
            </a:r>
          </a:p>
          <a:p>
            <a:pPr algn="l"/>
            <a:r>
              <a:rPr lang="fr-FR" sz="2000" b="0" i="0" dirty="0">
                <a:solidFill>
                  <a:schemeClr val="tx1">
                    <a:lumMod val="95000"/>
                    <a:lumOff val="5000"/>
                  </a:schemeClr>
                </a:solidFill>
                <a:effectLst/>
              </a:rPr>
              <a:t>Différentes méthodes d’évaluation peuvent être utilisées pour procéder à l’évaluation économique de l’entreprise. Voici les</a:t>
            </a:r>
            <a:r>
              <a:rPr lang="fr-FR" sz="2000" dirty="0">
                <a:solidFill>
                  <a:schemeClr val="tx1">
                    <a:lumMod val="95000"/>
                    <a:lumOff val="5000"/>
                  </a:schemeClr>
                </a:solidFill>
              </a:rPr>
              <a:t> plus courantes : </a:t>
            </a:r>
          </a:p>
        </p:txBody>
      </p:sp>
      <p:sp>
        <p:nvSpPr>
          <p:cNvPr id="44" name="ZoneTexte 43">
            <a:extLst>
              <a:ext uri="{FF2B5EF4-FFF2-40B4-BE49-F238E27FC236}">
                <a16:creationId xmlns:a16="http://schemas.microsoft.com/office/drawing/2014/main" id="{F192CE62-9DEE-4E4D-AD9C-7DAED4B5F7B5}"/>
              </a:ext>
            </a:extLst>
          </p:cNvPr>
          <p:cNvSpPr txBox="1"/>
          <p:nvPr/>
        </p:nvSpPr>
        <p:spPr>
          <a:xfrm>
            <a:off x="348557" y="3548228"/>
            <a:ext cx="2636959" cy="338554"/>
          </a:xfrm>
          <a:prstGeom prst="rect">
            <a:avLst/>
          </a:prstGeom>
          <a:noFill/>
        </p:spPr>
        <p:txBody>
          <a:bodyPr wrap="square">
            <a:spAutoFit/>
          </a:bodyPr>
          <a:lstStyle/>
          <a:p>
            <a:pPr algn="ctr"/>
            <a:r>
              <a:rPr lang="fr-FR" sz="1600" b="1" dirty="0">
                <a:solidFill>
                  <a:schemeClr val="bg1"/>
                </a:solidFill>
              </a:rPr>
              <a:t>METHODE PATRIMONIALE</a:t>
            </a:r>
            <a:endParaRPr lang="fr-FR" sz="1600" b="1" dirty="0"/>
          </a:p>
        </p:txBody>
      </p:sp>
      <p:sp>
        <p:nvSpPr>
          <p:cNvPr id="45" name="ZoneTexte 44">
            <a:extLst>
              <a:ext uri="{FF2B5EF4-FFF2-40B4-BE49-F238E27FC236}">
                <a16:creationId xmlns:a16="http://schemas.microsoft.com/office/drawing/2014/main" id="{7BC7695A-3307-4731-B150-CA27DFADD3C9}"/>
              </a:ext>
            </a:extLst>
          </p:cNvPr>
          <p:cNvSpPr txBox="1"/>
          <p:nvPr/>
        </p:nvSpPr>
        <p:spPr>
          <a:xfrm>
            <a:off x="3316609" y="3409729"/>
            <a:ext cx="2625970" cy="584775"/>
          </a:xfrm>
          <a:prstGeom prst="rect">
            <a:avLst/>
          </a:prstGeom>
          <a:noFill/>
        </p:spPr>
        <p:txBody>
          <a:bodyPr wrap="square">
            <a:spAutoFit/>
          </a:bodyPr>
          <a:lstStyle/>
          <a:p>
            <a:pPr algn="ctr"/>
            <a:r>
              <a:rPr lang="fr-FR" sz="1600" b="1" dirty="0">
                <a:solidFill>
                  <a:schemeClr val="bg1"/>
                </a:solidFill>
              </a:rPr>
              <a:t>METHODE SUR LA RENTABILITE</a:t>
            </a:r>
            <a:endParaRPr lang="fr-FR" sz="1600" b="1" dirty="0"/>
          </a:p>
        </p:txBody>
      </p:sp>
      <p:sp>
        <p:nvSpPr>
          <p:cNvPr id="46" name="ZoneTexte 45">
            <a:extLst>
              <a:ext uri="{FF2B5EF4-FFF2-40B4-BE49-F238E27FC236}">
                <a16:creationId xmlns:a16="http://schemas.microsoft.com/office/drawing/2014/main" id="{BD5AFA2D-A08D-4D9C-A26D-73A2EAFE3574}"/>
              </a:ext>
            </a:extLst>
          </p:cNvPr>
          <p:cNvSpPr txBox="1"/>
          <p:nvPr/>
        </p:nvSpPr>
        <p:spPr>
          <a:xfrm>
            <a:off x="6267885" y="3409729"/>
            <a:ext cx="2625970" cy="584775"/>
          </a:xfrm>
          <a:prstGeom prst="rect">
            <a:avLst/>
          </a:prstGeom>
          <a:noFill/>
        </p:spPr>
        <p:txBody>
          <a:bodyPr wrap="square">
            <a:spAutoFit/>
          </a:bodyPr>
          <a:lstStyle/>
          <a:p>
            <a:pPr algn="ctr"/>
            <a:r>
              <a:rPr lang="fr-FR" sz="1600" b="1" dirty="0">
                <a:solidFill>
                  <a:schemeClr val="bg1"/>
                </a:solidFill>
              </a:rPr>
              <a:t>METHODE SUR LE CHIFFRE D’AFFAIRES</a:t>
            </a:r>
            <a:endParaRPr lang="fr-FR" sz="1600" b="1" dirty="0"/>
          </a:p>
        </p:txBody>
      </p:sp>
      <p:sp>
        <p:nvSpPr>
          <p:cNvPr id="47" name="ZoneTexte 46">
            <a:extLst>
              <a:ext uri="{FF2B5EF4-FFF2-40B4-BE49-F238E27FC236}">
                <a16:creationId xmlns:a16="http://schemas.microsoft.com/office/drawing/2014/main" id="{A700D9F5-FC1A-46E9-847F-7784FBBF6F47}"/>
              </a:ext>
            </a:extLst>
          </p:cNvPr>
          <p:cNvSpPr txBox="1"/>
          <p:nvPr/>
        </p:nvSpPr>
        <p:spPr>
          <a:xfrm>
            <a:off x="9237199" y="3548228"/>
            <a:ext cx="2625970" cy="338554"/>
          </a:xfrm>
          <a:prstGeom prst="rect">
            <a:avLst/>
          </a:prstGeom>
          <a:noFill/>
        </p:spPr>
        <p:txBody>
          <a:bodyPr wrap="square">
            <a:spAutoFit/>
          </a:bodyPr>
          <a:lstStyle/>
          <a:p>
            <a:pPr algn="ctr"/>
            <a:r>
              <a:rPr lang="fr-FR" sz="1600" b="1" dirty="0">
                <a:solidFill>
                  <a:schemeClr val="bg1"/>
                </a:solidFill>
              </a:rPr>
              <a:t>METHODE COMPARATIVE</a:t>
            </a:r>
            <a:endParaRPr lang="fr-FR" sz="1600" b="1" dirty="0"/>
          </a:p>
        </p:txBody>
      </p:sp>
      <p:sp>
        <p:nvSpPr>
          <p:cNvPr id="48" name="ZoneTexte 47">
            <a:extLst>
              <a:ext uri="{FF2B5EF4-FFF2-40B4-BE49-F238E27FC236}">
                <a16:creationId xmlns:a16="http://schemas.microsoft.com/office/drawing/2014/main" id="{3FC9E9DD-CB33-4A82-816D-60E9995E9A5F}"/>
              </a:ext>
            </a:extLst>
          </p:cNvPr>
          <p:cNvSpPr txBox="1"/>
          <p:nvPr/>
        </p:nvSpPr>
        <p:spPr>
          <a:xfrm>
            <a:off x="361809" y="4019171"/>
            <a:ext cx="2625969" cy="2308324"/>
          </a:xfrm>
          <a:prstGeom prst="rect">
            <a:avLst/>
          </a:prstGeom>
          <a:noFill/>
        </p:spPr>
        <p:txBody>
          <a:bodyPr wrap="square" rtlCol="0">
            <a:spAutoFit/>
          </a:bodyPr>
          <a:lstStyle/>
          <a:p>
            <a:r>
              <a:rPr lang="fr-FR" sz="1600" dirty="0">
                <a:solidFill>
                  <a:schemeClr val="bg1"/>
                </a:solidFill>
              </a:rPr>
              <a:t>Avec cette méthode on estime la valeur de l’entreprise grâce à l’actif net comptable.</a:t>
            </a:r>
          </a:p>
          <a:p>
            <a:endParaRPr lang="fr-FR" sz="1600" dirty="0">
              <a:solidFill>
                <a:schemeClr val="bg1"/>
              </a:solidFill>
            </a:endParaRPr>
          </a:p>
          <a:p>
            <a:r>
              <a:rPr lang="fr-FR" sz="1600" dirty="0">
                <a:solidFill>
                  <a:schemeClr val="bg1"/>
                </a:solidFill>
              </a:rPr>
              <a:t>On le calcul à partir de la valeur des biens inscrits au bilan moins le montant des dettes . </a:t>
            </a:r>
          </a:p>
        </p:txBody>
      </p:sp>
      <p:sp>
        <p:nvSpPr>
          <p:cNvPr id="49" name="ZoneTexte 48">
            <a:extLst>
              <a:ext uri="{FF2B5EF4-FFF2-40B4-BE49-F238E27FC236}">
                <a16:creationId xmlns:a16="http://schemas.microsoft.com/office/drawing/2014/main" id="{A5A7D526-5085-48CC-A4A3-91F37BD6B16F}"/>
              </a:ext>
            </a:extLst>
          </p:cNvPr>
          <p:cNvSpPr txBox="1"/>
          <p:nvPr/>
        </p:nvSpPr>
        <p:spPr>
          <a:xfrm>
            <a:off x="3349588" y="4019171"/>
            <a:ext cx="2625969" cy="2092881"/>
          </a:xfrm>
          <a:prstGeom prst="rect">
            <a:avLst/>
          </a:prstGeom>
          <a:noFill/>
        </p:spPr>
        <p:txBody>
          <a:bodyPr wrap="square" rtlCol="0">
            <a:spAutoFit/>
          </a:bodyPr>
          <a:lstStyle/>
          <a:p>
            <a:r>
              <a:rPr lang="fr-FR" sz="1600" dirty="0">
                <a:solidFill>
                  <a:schemeClr val="bg1"/>
                </a:solidFill>
              </a:rPr>
              <a:t>Cette méthode permet de valoriser l’entreprise par rapport à sa rentabilité en appliquant un coefficient sur l’Excédent Brut d’Exploitation qui varie selon son secteur d’activité.</a:t>
            </a:r>
          </a:p>
          <a:p>
            <a:endParaRPr lang="fr-FR" sz="1600" dirty="0">
              <a:solidFill>
                <a:schemeClr val="bg1"/>
              </a:solidFill>
            </a:endParaRPr>
          </a:p>
        </p:txBody>
      </p:sp>
      <p:sp>
        <p:nvSpPr>
          <p:cNvPr id="50" name="ZoneTexte 49">
            <a:extLst>
              <a:ext uri="{FF2B5EF4-FFF2-40B4-BE49-F238E27FC236}">
                <a16:creationId xmlns:a16="http://schemas.microsoft.com/office/drawing/2014/main" id="{78F76A2B-A4C4-432D-8D4F-B74744B898D4}"/>
              </a:ext>
            </a:extLst>
          </p:cNvPr>
          <p:cNvSpPr txBox="1"/>
          <p:nvPr/>
        </p:nvSpPr>
        <p:spPr>
          <a:xfrm>
            <a:off x="6326375" y="4022400"/>
            <a:ext cx="2625969" cy="2585323"/>
          </a:xfrm>
          <a:prstGeom prst="rect">
            <a:avLst/>
          </a:prstGeom>
          <a:noFill/>
        </p:spPr>
        <p:txBody>
          <a:bodyPr wrap="square" rtlCol="0">
            <a:spAutoFit/>
          </a:bodyPr>
          <a:lstStyle/>
          <a:p>
            <a:r>
              <a:rPr lang="fr-FR" sz="1600" dirty="0">
                <a:solidFill>
                  <a:schemeClr val="bg1"/>
                </a:solidFill>
              </a:rPr>
              <a:t>La méthode la plus simple pour obtenir une estimation de la valeur du fonds de commerce. </a:t>
            </a:r>
          </a:p>
          <a:p>
            <a:endParaRPr lang="fr-FR" sz="1600" dirty="0">
              <a:solidFill>
                <a:schemeClr val="bg1"/>
              </a:solidFill>
            </a:endParaRPr>
          </a:p>
          <a:p>
            <a:r>
              <a:rPr lang="fr-FR" sz="1600" dirty="0">
                <a:solidFill>
                  <a:schemeClr val="bg1"/>
                </a:solidFill>
              </a:rPr>
              <a:t>On détermine une fourchette haute et une fourchette basse en fonction d’un pourcentage du CA</a:t>
            </a:r>
          </a:p>
          <a:p>
            <a:endParaRPr lang="fr-FR" sz="1600" dirty="0">
              <a:solidFill>
                <a:schemeClr val="bg1"/>
              </a:solidFill>
            </a:endParaRPr>
          </a:p>
        </p:txBody>
      </p:sp>
      <p:sp>
        <p:nvSpPr>
          <p:cNvPr id="51" name="ZoneTexte 50">
            <a:extLst>
              <a:ext uri="{FF2B5EF4-FFF2-40B4-BE49-F238E27FC236}">
                <a16:creationId xmlns:a16="http://schemas.microsoft.com/office/drawing/2014/main" id="{DB11171D-BCA2-45F3-853F-3225269A23BC}"/>
              </a:ext>
            </a:extLst>
          </p:cNvPr>
          <p:cNvSpPr txBox="1"/>
          <p:nvPr/>
        </p:nvSpPr>
        <p:spPr>
          <a:xfrm>
            <a:off x="9259187" y="4013861"/>
            <a:ext cx="2625969" cy="1569660"/>
          </a:xfrm>
          <a:prstGeom prst="rect">
            <a:avLst/>
          </a:prstGeom>
          <a:noFill/>
        </p:spPr>
        <p:txBody>
          <a:bodyPr wrap="square" rtlCol="0">
            <a:spAutoFit/>
          </a:bodyPr>
          <a:lstStyle/>
          <a:p>
            <a:r>
              <a:rPr lang="fr-FR" sz="1600" dirty="0">
                <a:solidFill>
                  <a:schemeClr val="bg1"/>
                </a:solidFill>
              </a:rPr>
              <a:t>La méthode par comparaison permet d’estimer la valeur de l’entreprise en fonction d’autres entreprises semblables. </a:t>
            </a:r>
          </a:p>
          <a:p>
            <a:endParaRPr lang="fr-FR" sz="1600" dirty="0">
              <a:solidFill>
                <a:schemeClr val="bg1"/>
              </a:solidFill>
            </a:endParaRPr>
          </a:p>
        </p:txBody>
      </p:sp>
      <p:sp>
        <p:nvSpPr>
          <p:cNvPr id="25" name="Rectangle 24">
            <a:extLst>
              <a:ext uri="{FF2B5EF4-FFF2-40B4-BE49-F238E27FC236}">
                <a16:creationId xmlns:a16="http://schemas.microsoft.com/office/drawing/2014/main" id="{BE0B7C5B-0248-E1D2-1B9A-A5D90D9B94B4}"/>
              </a:ext>
            </a:extLst>
          </p:cNvPr>
          <p:cNvSpPr/>
          <p:nvPr/>
        </p:nvSpPr>
        <p:spPr>
          <a:xfrm>
            <a:off x="7033533" y="299705"/>
            <a:ext cx="4968865" cy="711849"/>
          </a:xfrm>
          <a:prstGeom prst="rect">
            <a:avLst/>
          </a:prstGeom>
          <a:noFill/>
          <a:ln w="28575">
            <a:solidFill>
              <a:srgbClr val="6F46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6" name="ZoneTexte 25">
            <a:extLst>
              <a:ext uri="{FF2B5EF4-FFF2-40B4-BE49-F238E27FC236}">
                <a16:creationId xmlns:a16="http://schemas.microsoft.com/office/drawing/2014/main" id="{2ED89E71-06E5-86C3-98CA-B05E2DB9D47F}"/>
              </a:ext>
            </a:extLst>
          </p:cNvPr>
          <p:cNvSpPr txBox="1"/>
          <p:nvPr/>
        </p:nvSpPr>
        <p:spPr>
          <a:xfrm>
            <a:off x="7667102" y="302771"/>
            <a:ext cx="4511708" cy="707886"/>
          </a:xfrm>
          <a:prstGeom prst="rect">
            <a:avLst/>
          </a:prstGeom>
          <a:noFill/>
        </p:spPr>
        <p:txBody>
          <a:bodyPr wrap="square" rtlCol="0">
            <a:spAutoFit/>
          </a:bodyPr>
          <a:lstStyle/>
          <a:p>
            <a:r>
              <a:rPr lang="fr-FR" sz="2000" b="1" dirty="0"/>
              <a:t>Fiche outil n°13 – Evaluer l’entreprise cible </a:t>
            </a:r>
          </a:p>
        </p:txBody>
      </p:sp>
      <p:pic>
        <p:nvPicPr>
          <p:cNvPr id="2050" name="Picture 2" descr="Excel Spreadsheet Icon #226213 - Free Icons Library">
            <a:extLst>
              <a:ext uri="{FF2B5EF4-FFF2-40B4-BE49-F238E27FC236}">
                <a16:creationId xmlns:a16="http://schemas.microsoft.com/office/drawing/2014/main" id="{C96D7815-8D3B-304E-7701-AD4D3AD8DF4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94823" y="298807"/>
            <a:ext cx="711850" cy="7118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1855461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descr="SVG &amp;gt; symbole équipement machine réglage - Image et icône SVG gratuite. |  SVG Silh">
            <a:extLst>
              <a:ext uri="{FF2B5EF4-FFF2-40B4-BE49-F238E27FC236}">
                <a16:creationId xmlns:a16="http://schemas.microsoft.com/office/drawing/2014/main" id="{1A5FD290-D09C-426B-A039-8FD078187347}"/>
              </a:ext>
            </a:extLst>
          </p:cNvPr>
          <p:cNvSpPr>
            <a:spLocks noChangeAspect="1" noChangeArrowheads="1"/>
          </p:cNvSpPr>
          <p:nvPr/>
        </p:nvSpPr>
        <p:spPr bwMode="auto">
          <a:xfrm>
            <a:off x="1032653" y="5914914"/>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fr-FR"/>
          </a:p>
        </p:txBody>
      </p:sp>
      <p:sp>
        <p:nvSpPr>
          <p:cNvPr id="8" name="ZoneTexte 7">
            <a:extLst>
              <a:ext uri="{FF2B5EF4-FFF2-40B4-BE49-F238E27FC236}">
                <a16:creationId xmlns:a16="http://schemas.microsoft.com/office/drawing/2014/main" id="{BE4736B3-F1F2-458D-A697-A63D34D883D5}"/>
              </a:ext>
            </a:extLst>
          </p:cNvPr>
          <p:cNvSpPr txBox="1"/>
          <p:nvPr/>
        </p:nvSpPr>
        <p:spPr>
          <a:xfrm>
            <a:off x="976078" y="319493"/>
            <a:ext cx="4143849" cy="461665"/>
          </a:xfrm>
          <a:prstGeom prst="rect">
            <a:avLst/>
          </a:prstGeom>
          <a:noFill/>
        </p:spPr>
        <p:txBody>
          <a:bodyPr wrap="square">
            <a:spAutoFit/>
          </a:bodyPr>
          <a:lstStyle/>
          <a:p>
            <a:r>
              <a:rPr lang="fr-FR" sz="2400" b="1" dirty="0">
                <a:solidFill>
                  <a:srgbClr val="727272"/>
                </a:solidFill>
              </a:rPr>
              <a:t>Recherche de financement</a:t>
            </a:r>
          </a:p>
        </p:txBody>
      </p:sp>
      <p:pic>
        <p:nvPicPr>
          <p:cNvPr id="9" name="Image 8">
            <a:extLst>
              <a:ext uri="{FF2B5EF4-FFF2-40B4-BE49-F238E27FC236}">
                <a16:creationId xmlns:a16="http://schemas.microsoft.com/office/drawing/2014/main" id="{34927627-2AA0-46DF-A486-D632B229808C}"/>
              </a:ext>
            </a:extLst>
          </p:cNvPr>
          <p:cNvPicPr>
            <a:picLocks noChangeAspect="1"/>
          </p:cNvPicPr>
          <p:nvPr/>
        </p:nvPicPr>
        <p:blipFill>
          <a:blip r:embed="rId2">
            <a:duotone>
              <a:schemeClr val="accent3">
                <a:shade val="45000"/>
                <a:satMod val="135000"/>
              </a:schemeClr>
              <a:prstClr val="white"/>
            </a:duotone>
          </a:blip>
          <a:stretch>
            <a:fillRect/>
          </a:stretch>
        </p:blipFill>
        <p:spPr>
          <a:xfrm>
            <a:off x="75147" y="133784"/>
            <a:ext cx="825784" cy="825784"/>
          </a:xfrm>
          <a:prstGeom prst="rect">
            <a:avLst/>
          </a:prstGeom>
        </p:spPr>
      </p:pic>
      <p:sp>
        <p:nvSpPr>
          <p:cNvPr id="26" name="Rectangle 25">
            <a:extLst>
              <a:ext uri="{FF2B5EF4-FFF2-40B4-BE49-F238E27FC236}">
                <a16:creationId xmlns:a16="http://schemas.microsoft.com/office/drawing/2014/main" id="{F378425D-07AA-B456-2F78-9C2F3D2B98FF}"/>
              </a:ext>
            </a:extLst>
          </p:cNvPr>
          <p:cNvSpPr/>
          <p:nvPr/>
        </p:nvSpPr>
        <p:spPr>
          <a:xfrm>
            <a:off x="488039" y="5869858"/>
            <a:ext cx="4735874" cy="711849"/>
          </a:xfrm>
          <a:prstGeom prst="rect">
            <a:avLst/>
          </a:prstGeom>
          <a:noFill/>
          <a:ln w="28575">
            <a:solidFill>
              <a:srgbClr val="6F46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27" name="Picture 4">
            <a:extLst>
              <a:ext uri="{FF2B5EF4-FFF2-40B4-BE49-F238E27FC236}">
                <a16:creationId xmlns:a16="http://schemas.microsoft.com/office/drawing/2014/main" id="{A59E41C4-C37D-1B44-40E1-2D36D9529A3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5627" y="5906924"/>
            <a:ext cx="608220" cy="608220"/>
          </a:xfrm>
          <a:prstGeom prst="rect">
            <a:avLst/>
          </a:prstGeom>
          <a:noFill/>
          <a:extLst>
            <a:ext uri="{909E8E84-426E-40DD-AFC4-6F175D3DCCD1}">
              <a14:hiddenFill xmlns:a14="http://schemas.microsoft.com/office/drawing/2010/main">
                <a:solidFill>
                  <a:srgbClr val="FFFFFF"/>
                </a:solidFill>
              </a14:hiddenFill>
            </a:ext>
          </a:extLst>
        </p:spPr>
      </p:pic>
      <p:sp>
        <p:nvSpPr>
          <p:cNvPr id="28" name="ZoneTexte 27">
            <a:extLst>
              <a:ext uri="{FF2B5EF4-FFF2-40B4-BE49-F238E27FC236}">
                <a16:creationId xmlns:a16="http://schemas.microsoft.com/office/drawing/2014/main" id="{726A5458-6EAB-0C0E-CD53-FED2F0776B2A}"/>
              </a:ext>
            </a:extLst>
          </p:cNvPr>
          <p:cNvSpPr txBox="1"/>
          <p:nvPr/>
        </p:nvSpPr>
        <p:spPr>
          <a:xfrm>
            <a:off x="1059650" y="5857091"/>
            <a:ext cx="4164263" cy="707886"/>
          </a:xfrm>
          <a:prstGeom prst="rect">
            <a:avLst/>
          </a:prstGeom>
          <a:noFill/>
        </p:spPr>
        <p:txBody>
          <a:bodyPr wrap="square" rtlCol="0">
            <a:spAutoFit/>
          </a:bodyPr>
          <a:lstStyle/>
          <a:p>
            <a:r>
              <a:rPr lang="fr-FR" sz="2000" b="1" dirty="0"/>
              <a:t>Fiche outil n°14 – Rechercher des financements</a:t>
            </a:r>
          </a:p>
        </p:txBody>
      </p:sp>
      <p:sp>
        <p:nvSpPr>
          <p:cNvPr id="14" name="Rectangle 13">
            <a:extLst>
              <a:ext uri="{FF2B5EF4-FFF2-40B4-BE49-F238E27FC236}">
                <a16:creationId xmlns:a16="http://schemas.microsoft.com/office/drawing/2014/main" id="{D202E3D7-FC73-716F-E17B-2CA959CF8CA6}"/>
              </a:ext>
            </a:extLst>
          </p:cNvPr>
          <p:cNvSpPr/>
          <p:nvPr/>
        </p:nvSpPr>
        <p:spPr>
          <a:xfrm>
            <a:off x="0" y="0"/>
            <a:ext cx="12192000" cy="6858000"/>
          </a:xfrm>
          <a:prstGeom prst="rect">
            <a:avLst/>
          </a:prstGeom>
          <a:noFill/>
          <a:ln w="76200">
            <a:gradFill>
              <a:gsLst>
                <a:gs pos="100000">
                  <a:srgbClr val="00379E"/>
                </a:gs>
                <a:gs pos="0">
                  <a:srgbClr val="FF5A5E"/>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 name="ZoneTexte 2">
            <a:extLst>
              <a:ext uri="{FF2B5EF4-FFF2-40B4-BE49-F238E27FC236}">
                <a16:creationId xmlns:a16="http://schemas.microsoft.com/office/drawing/2014/main" id="{55452B71-D73E-7B33-61EE-46BB05728A1F}"/>
              </a:ext>
            </a:extLst>
          </p:cNvPr>
          <p:cNvSpPr txBox="1"/>
          <p:nvPr/>
        </p:nvSpPr>
        <p:spPr>
          <a:xfrm>
            <a:off x="233180" y="1093352"/>
            <a:ext cx="5503943" cy="4708981"/>
          </a:xfrm>
          <a:prstGeom prst="rect">
            <a:avLst/>
          </a:prstGeom>
          <a:noFill/>
        </p:spPr>
        <p:txBody>
          <a:bodyPr wrap="square" rtlCol="0">
            <a:spAutoFit/>
          </a:bodyPr>
          <a:lstStyle/>
          <a:p>
            <a:pPr algn="just"/>
            <a:r>
              <a:rPr lang="fr-FR" sz="2000" dirty="0"/>
              <a:t>Une fois le montant des ressources déterminé, il convient désormais de réunir les fonds. </a:t>
            </a:r>
          </a:p>
          <a:p>
            <a:pPr algn="just"/>
            <a:r>
              <a:rPr lang="fr-FR" sz="2000" dirty="0"/>
              <a:t>Il est nécessaire d’avoir en moyenne 30 à 40% du financement total en fonds propre.   </a:t>
            </a:r>
          </a:p>
          <a:p>
            <a:pPr algn="just"/>
            <a:endParaRPr lang="fr-FR" sz="2000" b="1" dirty="0"/>
          </a:p>
          <a:p>
            <a:pPr algn="just"/>
            <a:r>
              <a:rPr lang="fr-FR" sz="2000" b="1" dirty="0"/>
              <a:t>ETAPE 1 : Réunir ses fonds propre</a:t>
            </a:r>
          </a:p>
          <a:p>
            <a:pPr marL="342900" indent="-342900" algn="just">
              <a:buFont typeface="Arial" panose="020B0604020202020204" pitchFamily="34" charset="0"/>
              <a:buChar char="•"/>
            </a:pPr>
            <a:r>
              <a:rPr lang="fr-FR" sz="2000" dirty="0"/>
              <a:t>Investir son argent personnel </a:t>
            </a:r>
          </a:p>
          <a:p>
            <a:pPr marL="342900" indent="-342900" algn="just">
              <a:buFont typeface="Arial" panose="020B0604020202020204" pitchFamily="34" charset="0"/>
              <a:buChar char="•"/>
            </a:pPr>
            <a:r>
              <a:rPr lang="fr-FR" sz="2000" dirty="0"/>
              <a:t>Solliciter ses proches</a:t>
            </a:r>
          </a:p>
          <a:p>
            <a:pPr marL="342900" indent="-342900" algn="just">
              <a:buFont typeface="Arial" panose="020B0604020202020204" pitchFamily="34" charset="0"/>
              <a:buChar char="•"/>
            </a:pPr>
            <a:r>
              <a:rPr lang="fr-FR" sz="2000" dirty="0"/>
              <a:t>Demander une aide publique</a:t>
            </a:r>
          </a:p>
          <a:p>
            <a:pPr marL="342900" indent="-342900" algn="just">
              <a:buFont typeface="Arial" panose="020B0604020202020204" pitchFamily="34" charset="0"/>
              <a:buChar char="•"/>
            </a:pPr>
            <a:r>
              <a:rPr lang="fr-FR" sz="2000" dirty="0"/>
              <a:t>Obtenir un prêt d’honneur</a:t>
            </a:r>
          </a:p>
          <a:p>
            <a:pPr marL="342900" indent="-342900" algn="just">
              <a:buFont typeface="Arial" panose="020B0604020202020204" pitchFamily="34" charset="0"/>
              <a:buChar char="•"/>
            </a:pPr>
            <a:r>
              <a:rPr lang="fr-FR" sz="2000" dirty="0"/>
              <a:t>Faire appel à des investisseurs</a:t>
            </a:r>
          </a:p>
          <a:p>
            <a:pPr algn="just"/>
            <a:r>
              <a:rPr lang="fr-FR" sz="2000" b="1" dirty="0"/>
              <a:t>ETAPE 2 : Solliciter un prêt </a:t>
            </a:r>
          </a:p>
          <a:p>
            <a:pPr marL="342900" indent="-342900" algn="just">
              <a:buFont typeface="Arial" panose="020B0604020202020204" pitchFamily="34" charset="0"/>
              <a:buChar char="•"/>
            </a:pPr>
            <a:r>
              <a:rPr lang="fr-FR" sz="2000" dirty="0"/>
              <a:t>Auprès des banques</a:t>
            </a:r>
          </a:p>
          <a:p>
            <a:pPr marL="342900" indent="-342900" algn="just">
              <a:buFont typeface="Arial" panose="020B0604020202020204" pitchFamily="34" charset="0"/>
              <a:buChar char="•"/>
            </a:pPr>
            <a:r>
              <a:rPr lang="fr-FR" sz="2000" dirty="0"/>
              <a:t>Auprès du cédant (crédit vendeur)</a:t>
            </a:r>
          </a:p>
          <a:p>
            <a:pPr marL="342900" indent="-342900" algn="just">
              <a:buFont typeface="Arial" panose="020B0604020202020204" pitchFamily="34" charset="0"/>
              <a:buChar char="•"/>
            </a:pPr>
            <a:r>
              <a:rPr lang="fr-FR" sz="2000" dirty="0"/>
              <a:t>Auprès de Bpifrance </a:t>
            </a:r>
          </a:p>
        </p:txBody>
      </p:sp>
      <p:pic>
        <p:nvPicPr>
          <p:cNvPr id="7" name="Image 6">
            <a:extLst>
              <a:ext uri="{FF2B5EF4-FFF2-40B4-BE49-F238E27FC236}">
                <a16:creationId xmlns:a16="http://schemas.microsoft.com/office/drawing/2014/main" id="{64410D09-771F-1CE3-1B60-557D2826F639}"/>
              </a:ext>
            </a:extLst>
          </p:cNvPr>
          <p:cNvPicPr>
            <a:picLocks noChangeAspect="1"/>
          </p:cNvPicPr>
          <p:nvPr/>
        </p:nvPicPr>
        <p:blipFill rotWithShape="1">
          <a:blip r:embed="rId4"/>
          <a:srcRect l="8243" t="13727" r="16254" b="4922"/>
          <a:stretch/>
        </p:blipFill>
        <p:spPr>
          <a:xfrm>
            <a:off x="5970303" y="1825974"/>
            <a:ext cx="5862820" cy="3551513"/>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95355989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E5F3AFD2-7571-47F3-9593-361D6A3C469F}"/>
              </a:ext>
            </a:extLst>
          </p:cNvPr>
          <p:cNvSpPr/>
          <p:nvPr/>
        </p:nvSpPr>
        <p:spPr>
          <a:xfrm>
            <a:off x="5607995" y="148372"/>
            <a:ext cx="6427305" cy="1246601"/>
          </a:xfrm>
          <a:prstGeom prst="rect">
            <a:avLst/>
          </a:prstGeom>
          <a:solidFill>
            <a:srgbClr val="FF5A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 name="Rectangle 5">
            <a:extLst>
              <a:ext uri="{FF2B5EF4-FFF2-40B4-BE49-F238E27FC236}">
                <a16:creationId xmlns:a16="http://schemas.microsoft.com/office/drawing/2014/main" id="{2F44D0A6-2CB6-481D-B0A9-AD454BFFA072}"/>
              </a:ext>
            </a:extLst>
          </p:cNvPr>
          <p:cNvSpPr/>
          <p:nvPr/>
        </p:nvSpPr>
        <p:spPr>
          <a:xfrm>
            <a:off x="5607994" y="1460437"/>
            <a:ext cx="6427305" cy="1200329"/>
          </a:xfrm>
          <a:prstGeom prst="rect">
            <a:avLst/>
          </a:prstGeom>
          <a:solidFill>
            <a:srgbClr val="E9577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8" name="Rectangle 7">
            <a:extLst>
              <a:ext uri="{FF2B5EF4-FFF2-40B4-BE49-F238E27FC236}">
                <a16:creationId xmlns:a16="http://schemas.microsoft.com/office/drawing/2014/main" id="{99C7E591-096F-4466-97BC-B22258133AD2}"/>
              </a:ext>
            </a:extLst>
          </p:cNvPr>
          <p:cNvSpPr/>
          <p:nvPr/>
        </p:nvSpPr>
        <p:spPr>
          <a:xfrm>
            <a:off x="5607995" y="2749804"/>
            <a:ext cx="6427304" cy="1226650"/>
          </a:xfrm>
          <a:prstGeom prst="rect">
            <a:avLst/>
          </a:prstGeom>
          <a:solidFill>
            <a:srgbClr val="B650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grpSp>
        <p:nvGrpSpPr>
          <p:cNvPr id="11" name="Groupe 10">
            <a:extLst>
              <a:ext uri="{FF2B5EF4-FFF2-40B4-BE49-F238E27FC236}">
                <a16:creationId xmlns:a16="http://schemas.microsoft.com/office/drawing/2014/main" id="{8022D1C6-D322-4F6E-BB68-804F4B1799B7}"/>
              </a:ext>
            </a:extLst>
          </p:cNvPr>
          <p:cNvGrpSpPr/>
          <p:nvPr/>
        </p:nvGrpSpPr>
        <p:grpSpPr>
          <a:xfrm>
            <a:off x="5674256" y="68860"/>
            <a:ext cx="2329455" cy="1486576"/>
            <a:chOff x="3193446" y="2371328"/>
            <a:chExt cx="5524551" cy="1486576"/>
          </a:xfrm>
        </p:grpSpPr>
        <p:sp>
          <p:nvSpPr>
            <p:cNvPr id="12" name="ZoneTexte 11">
              <a:extLst>
                <a:ext uri="{FF2B5EF4-FFF2-40B4-BE49-F238E27FC236}">
                  <a16:creationId xmlns:a16="http://schemas.microsoft.com/office/drawing/2014/main" id="{6DBEC775-9EBD-4D92-A397-A6C21DD40FE2}"/>
                </a:ext>
              </a:extLst>
            </p:cNvPr>
            <p:cNvSpPr txBox="1"/>
            <p:nvPr/>
          </p:nvSpPr>
          <p:spPr>
            <a:xfrm>
              <a:off x="5196232" y="2604158"/>
              <a:ext cx="3521765" cy="1084912"/>
            </a:xfrm>
            <a:prstGeom prst="rect">
              <a:avLst/>
            </a:prstGeom>
            <a:noFill/>
          </p:spPr>
          <p:txBody>
            <a:bodyPr wrap="square">
              <a:spAutoFit/>
            </a:bodyPr>
            <a:lstStyle/>
            <a:p>
              <a:r>
                <a:rPr lang="fr-FR" dirty="0">
                  <a:solidFill>
                    <a:schemeClr val="bg1"/>
                  </a:solidFill>
                </a:rPr>
                <a:t>PREPARATION DU PROJET DE REPRISE</a:t>
              </a:r>
            </a:p>
            <a:p>
              <a:endParaRPr lang="fr-FR" sz="1050" dirty="0"/>
            </a:p>
          </p:txBody>
        </p:sp>
        <p:sp>
          <p:nvSpPr>
            <p:cNvPr id="14" name="ZoneTexte 13">
              <a:extLst>
                <a:ext uri="{FF2B5EF4-FFF2-40B4-BE49-F238E27FC236}">
                  <a16:creationId xmlns:a16="http://schemas.microsoft.com/office/drawing/2014/main" id="{17C0676C-8A7C-4629-B087-5467B2386B61}"/>
                </a:ext>
              </a:extLst>
            </p:cNvPr>
            <p:cNvSpPr txBox="1"/>
            <p:nvPr/>
          </p:nvSpPr>
          <p:spPr>
            <a:xfrm>
              <a:off x="3193446" y="2404820"/>
              <a:ext cx="2643805" cy="1323439"/>
            </a:xfrm>
            <a:prstGeom prst="rect">
              <a:avLst/>
            </a:prstGeom>
            <a:noFill/>
          </p:spPr>
          <p:txBody>
            <a:bodyPr wrap="square">
              <a:spAutoFit/>
            </a:bodyPr>
            <a:lstStyle/>
            <a:p>
              <a:r>
                <a:rPr lang="fr-FR" sz="8000" dirty="0">
                  <a:solidFill>
                    <a:schemeClr val="bg1"/>
                  </a:solidFill>
                  <a:latin typeface="Gill Sans Nova Cond XBd" panose="020B0A06020104020203" pitchFamily="34" charset="0"/>
                  <a:cs typeface="Biome" panose="020B0503030204020804" pitchFamily="34" charset="0"/>
                </a:rPr>
                <a:t>1</a:t>
              </a:r>
              <a:endParaRPr lang="fr-FR" sz="8000" dirty="0">
                <a:latin typeface="Gill Sans Nova Cond XBd" panose="020B0A06020104020203" pitchFamily="34" charset="0"/>
                <a:cs typeface="Biome" panose="020B0503030204020804" pitchFamily="34" charset="0"/>
              </a:endParaRPr>
            </a:p>
          </p:txBody>
        </p:sp>
        <p:cxnSp>
          <p:nvCxnSpPr>
            <p:cNvPr id="15" name="Connecteur droit 14">
              <a:extLst>
                <a:ext uri="{FF2B5EF4-FFF2-40B4-BE49-F238E27FC236}">
                  <a16:creationId xmlns:a16="http://schemas.microsoft.com/office/drawing/2014/main" id="{FBA8B2C0-D97B-4A94-86A8-C5D83BD1DE90}"/>
                </a:ext>
              </a:extLst>
            </p:cNvPr>
            <p:cNvCxnSpPr>
              <a:cxnSpLocks/>
            </p:cNvCxnSpPr>
            <p:nvPr/>
          </p:nvCxnSpPr>
          <p:spPr>
            <a:xfrm>
              <a:off x="4996709" y="2371328"/>
              <a:ext cx="0" cy="1486576"/>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17" name="ZoneTexte 16">
            <a:extLst>
              <a:ext uri="{FF2B5EF4-FFF2-40B4-BE49-F238E27FC236}">
                <a16:creationId xmlns:a16="http://schemas.microsoft.com/office/drawing/2014/main" id="{8A3B3D91-B464-427E-B5DA-515C957F9684}"/>
              </a:ext>
            </a:extLst>
          </p:cNvPr>
          <p:cNvSpPr txBox="1"/>
          <p:nvPr/>
        </p:nvSpPr>
        <p:spPr>
          <a:xfrm>
            <a:off x="8181857" y="161900"/>
            <a:ext cx="3878580" cy="1200329"/>
          </a:xfrm>
          <a:prstGeom prst="rect">
            <a:avLst/>
          </a:prstGeom>
          <a:noFill/>
        </p:spPr>
        <p:txBody>
          <a:bodyPr wrap="square">
            <a:spAutoFit/>
          </a:bodyPr>
          <a:lstStyle/>
          <a:p>
            <a:pPr marL="285750" indent="-285750">
              <a:buBlip>
                <a:blip r:embed="rId3"/>
              </a:buBlip>
            </a:pPr>
            <a:r>
              <a:rPr lang="fr-FR" dirty="0">
                <a:solidFill>
                  <a:schemeClr val="bg1"/>
                </a:solidFill>
              </a:rPr>
              <a:t>V</a:t>
            </a:r>
            <a:r>
              <a:rPr lang="fr-FR" sz="1800" dirty="0">
                <a:solidFill>
                  <a:schemeClr val="bg1"/>
                </a:solidFill>
              </a:rPr>
              <a:t>alider la décision d’entreprendre</a:t>
            </a:r>
          </a:p>
          <a:p>
            <a:pPr marL="285750" indent="-285750">
              <a:buBlip>
                <a:blip r:embed="rId3"/>
              </a:buBlip>
            </a:pPr>
            <a:r>
              <a:rPr lang="fr-FR" dirty="0">
                <a:solidFill>
                  <a:schemeClr val="bg1"/>
                </a:solidFill>
              </a:rPr>
              <a:t>Les étapes d’une reprise réussie</a:t>
            </a:r>
          </a:p>
          <a:p>
            <a:pPr marL="285750" indent="-285750">
              <a:buBlip>
                <a:blip r:embed="rId3"/>
              </a:buBlip>
            </a:pPr>
            <a:r>
              <a:rPr lang="fr-FR" dirty="0">
                <a:solidFill>
                  <a:schemeClr val="bg1"/>
                </a:solidFill>
              </a:rPr>
              <a:t>Check-list du repreneur</a:t>
            </a:r>
          </a:p>
          <a:p>
            <a:pPr marL="285750" indent="-285750">
              <a:buBlip>
                <a:blip r:embed="rId3"/>
              </a:buBlip>
            </a:pPr>
            <a:r>
              <a:rPr lang="fr-FR" dirty="0">
                <a:solidFill>
                  <a:schemeClr val="bg1"/>
                </a:solidFill>
              </a:rPr>
              <a:t>Sélection des conseils</a:t>
            </a:r>
          </a:p>
        </p:txBody>
      </p:sp>
      <p:grpSp>
        <p:nvGrpSpPr>
          <p:cNvPr id="29" name="Groupe 28">
            <a:extLst>
              <a:ext uri="{FF2B5EF4-FFF2-40B4-BE49-F238E27FC236}">
                <a16:creationId xmlns:a16="http://schemas.microsoft.com/office/drawing/2014/main" id="{04F587C9-E47E-45F7-997A-A1E3B0A85FCA}"/>
              </a:ext>
            </a:extLst>
          </p:cNvPr>
          <p:cNvGrpSpPr/>
          <p:nvPr/>
        </p:nvGrpSpPr>
        <p:grpSpPr>
          <a:xfrm>
            <a:off x="5674256" y="1387158"/>
            <a:ext cx="2566589" cy="1367872"/>
            <a:chOff x="3193446" y="2371328"/>
            <a:chExt cx="6086940" cy="1367872"/>
          </a:xfrm>
        </p:grpSpPr>
        <p:sp>
          <p:nvSpPr>
            <p:cNvPr id="30" name="ZoneTexte 29">
              <a:extLst>
                <a:ext uri="{FF2B5EF4-FFF2-40B4-BE49-F238E27FC236}">
                  <a16:creationId xmlns:a16="http://schemas.microsoft.com/office/drawing/2014/main" id="{92958A05-CB25-4C07-94EF-51E94C66F5AC}"/>
                </a:ext>
              </a:extLst>
            </p:cNvPr>
            <p:cNvSpPr txBox="1"/>
            <p:nvPr/>
          </p:nvSpPr>
          <p:spPr>
            <a:xfrm>
              <a:off x="5196230" y="2579550"/>
              <a:ext cx="4084156" cy="923330"/>
            </a:xfrm>
            <a:prstGeom prst="rect">
              <a:avLst/>
            </a:prstGeom>
            <a:noFill/>
          </p:spPr>
          <p:txBody>
            <a:bodyPr wrap="square">
              <a:spAutoFit/>
            </a:bodyPr>
            <a:lstStyle/>
            <a:p>
              <a:r>
                <a:rPr lang="fr-FR" dirty="0">
                  <a:solidFill>
                    <a:schemeClr val="bg1"/>
                  </a:solidFill>
                </a:rPr>
                <a:t>DEFINITION DU PROJET DE REPRISE</a:t>
              </a:r>
            </a:p>
          </p:txBody>
        </p:sp>
        <p:sp>
          <p:nvSpPr>
            <p:cNvPr id="31" name="ZoneTexte 30">
              <a:extLst>
                <a:ext uri="{FF2B5EF4-FFF2-40B4-BE49-F238E27FC236}">
                  <a16:creationId xmlns:a16="http://schemas.microsoft.com/office/drawing/2014/main" id="{F397875B-2B23-49E4-8631-869E19A248A9}"/>
                </a:ext>
              </a:extLst>
            </p:cNvPr>
            <p:cNvSpPr txBox="1"/>
            <p:nvPr/>
          </p:nvSpPr>
          <p:spPr>
            <a:xfrm>
              <a:off x="3193446" y="2415761"/>
              <a:ext cx="2643805" cy="1323439"/>
            </a:xfrm>
            <a:prstGeom prst="rect">
              <a:avLst/>
            </a:prstGeom>
            <a:noFill/>
          </p:spPr>
          <p:txBody>
            <a:bodyPr wrap="square">
              <a:spAutoFit/>
            </a:bodyPr>
            <a:lstStyle/>
            <a:p>
              <a:r>
                <a:rPr lang="fr-FR" sz="8000" dirty="0">
                  <a:solidFill>
                    <a:schemeClr val="bg1"/>
                  </a:solidFill>
                  <a:latin typeface="Gill Sans Nova Cond XBd" panose="020B0A06020104020203" pitchFamily="34" charset="0"/>
                  <a:cs typeface="Biome" panose="020B0503030204020804" pitchFamily="34" charset="0"/>
                </a:rPr>
                <a:t>2</a:t>
              </a:r>
              <a:endParaRPr lang="fr-FR" sz="8000" dirty="0">
                <a:latin typeface="Gill Sans Nova Cond XBd" panose="020B0A06020104020203" pitchFamily="34" charset="0"/>
                <a:cs typeface="Biome" panose="020B0503030204020804" pitchFamily="34" charset="0"/>
              </a:endParaRPr>
            </a:p>
          </p:txBody>
        </p:sp>
        <p:cxnSp>
          <p:nvCxnSpPr>
            <p:cNvPr id="32" name="Connecteur droit 31">
              <a:extLst>
                <a:ext uri="{FF2B5EF4-FFF2-40B4-BE49-F238E27FC236}">
                  <a16:creationId xmlns:a16="http://schemas.microsoft.com/office/drawing/2014/main" id="{5430A33B-6F5F-48C6-9BF8-0D44B3E2A65B}"/>
                </a:ext>
              </a:extLst>
            </p:cNvPr>
            <p:cNvCxnSpPr>
              <a:cxnSpLocks/>
            </p:cNvCxnSpPr>
            <p:nvPr/>
          </p:nvCxnSpPr>
          <p:spPr>
            <a:xfrm>
              <a:off x="4996709" y="2371328"/>
              <a:ext cx="0" cy="1276479"/>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33" name="ZoneTexte 32">
            <a:extLst>
              <a:ext uri="{FF2B5EF4-FFF2-40B4-BE49-F238E27FC236}">
                <a16:creationId xmlns:a16="http://schemas.microsoft.com/office/drawing/2014/main" id="{5F52911D-E3EB-4AA9-B551-6F4AAFE195FF}"/>
              </a:ext>
            </a:extLst>
          </p:cNvPr>
          <p:cNvSpPr txBox="1"/>
          <p:nvPr/>
        </p:nvSpPr>
        <p:spPr>
          <a:xfrm>
            <a:off x="8163988" y="1466204"/>
            <a:ext cx="3878580" cy="1200329"/>
          </a:xfrm>
          <a:prstGeom prst="rect">
            <a:avLst/>
          </a:prstGeom>
          <a:noFill/>
        </p:spPr>
        <p:txBody>
          <a:bodyPr wrap="square">
            <a:spAutoFit/>
          </a:bodyPr>
          <a:lstStyle/>
          <a:p>
            <a:pPr marL="285750" indent="-285750">
              <a:buBlip>
                <a:blip r:embed="rId3"/>
              </a:buBlip>
            </a:pPr>
            <a:r>
              <a:rPr lang="fr-FR" dirty="0">
                <a:solidFill>
                  <a:schemeClr val="bg1"/>
                </a:solidFill>
              </a:rPr>
              <a:t>Définir sa trajectoire professionnelle</a:t>
            </a:r>
          </a:p>
          <a:p>
            <a:pPr marL="285750" indent="-285750">
              <a:buBlip>
                <a:blip r:embed="rId3"/>
              </a:buBlip>
            </a:pPr>
            <a:r>
              <a:rPr lang="fr-FR" dirty="0">
                <a:solidFill>
                  <a:schemeClr val="bg1"/>
                </a:solidFill>
              </a:rPr>
              <a:t>Découverte métier et formations</a:t>
            </a:r>
          </a:p>
          <a:p>
            <a:pPr marL="285750" indent="-285750">
              <a:buBlip>
                <a:blip r:embed="rId3"/>
              </a:buBlip>
            </a:pPr>
            <a:r>
              <a:rPr lang="fr-FR">
                <a:solidFill>
                  <a:schemeClr val="bg1"/>
                </a:solidFill>
              </a:rPr>
              <a:t>Rédiger son Business Plan </a:t>
            </a:r>
            <a:endParaRPr lang="fr-FR" sz="1800" dirty="0">
              <a:solidFill>
                <a:schemeClr val="bg1"/>
              </a:solidFill>
            </a:endParaRPr>
          </a:p>
          <a:p>
            <a:pPr marL="285750" indent="-285750">
              <a:buBlip>
                <a:blip r:embed="rId3"/>
              </a:buBlip>
            </a:pPr>
            <a:r>
              <a:rPr lang="fr-FR" dirty="0">
                <a:solidFill>
                  <a:schemeClr val="bg1"/>
                </a:solidFill>
              </a:rPr>
              <a:t>Construire son modèle économique</a:t>
            </a:r>
          </a:p>
        </p:txBody>
      </p:sp>
      <p:sp>
        <p:nvSpPr>
          <p:cNvPr id="34" name="Rectangle 33">
            <a:extLst>
              <a:ext uri="{FF2B5EF4-FFF2-40B4-BE49-F238E27FC236}">
                <a16:creationId xmlns:a16="http://schemas.microsoft.com/office/drawing/2014/main" id="{BBABA104-ED4F-4AFA-B0B1-B01624C8846C}"/>
              </a:ext>
            </a:extLst>
          </p:cNvPr>
          <p:cNvSpPr/>
          <p:nvPr/>
        </p:nvSpPr>
        <p:spPr>
          <a:xfrm>
            <a:off x="5607994" y="4051078"/>
            <a:ext cx="6427304" cy="1220003"/>
          </a:xfrm>
          <a:prstGeom prst="rect">
            <a:avLst/>
          </a:prstGeom>
          <a:solidFill>
            <a:srgbClr val="6F46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35" name="Rectangle 34">
            <a:extLst>
              <a:ext uri="{FF2B5EF4-FFF2-40B4-BE49-F238E27FC236}">
                <a16:creationId xmlns:a16="http://schemas.microsoft.com/office/drawing/2014/main" id="{46638465-4CF0-43B4-8B5C-FA7327C52800}"/>
              </a:ext>
            </a:extLst>
          </p:cNvPr>
          <p:cNvSpPr/>
          <p:nvPr/>
        </p:nvSpPr>
        <p:spPr>
          <a:xfrm>
            <a:off x="5607994" y="5360827"/>
            <a:ext cx="6427304" cy="1366304"/>
          </a:xfrm>
          <a:prstGeom prst="rect">
            <a:avLst/>
          </a:prstGeom>
          <a:solidFill>
            <a:srgbClr val="1239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36" name="Rectangle 35">
            <a:extLst>
              <a:ext uri="{FF2B5EF4-FFF2-40B4-BE49-F238E27FC236}">
                <a16:creationId xmlns:a16="http://schemas.microsoft.com/office/drawing/2014/main" id="{CB51203F-8668-421C-8454-D996AAD02E06}"/>
              </a:ext>
            </a:extLst>
          </p:cNvPr>
          <p:cNvSpPr/>
          <p:nvPr/>
        </p:nvSpPr>
        <p:spPr>
          <a:xfrm>
            <a:off x="0" y="0"/>
            <a:ext cx="5437113" cy="6858000"/>
          </a:xfrm>
          <a:prstGeom prst="rect">
            <a:avLst/>
          </a:prstGeom>
          <a:gradFill>
            <a:gsLst>
              <a:gs pos="100000">
                <a:srgbClr val="00379E"/>
              </a:gs>
              <a:gs pos="0">
                <a:srgbClr val="FF5A5E"/>
              </a:gs>
            </a:gsLst>
            <a:lin ang="5400000" scaled="1"/>
          </a:gradFill>
          <a:ln w="76200">
            <a:gradFill>
              <a:gsLst>
                <a:gs pos="100000">
                  <a:srgbClr val="00379E"/>
                </a:gs>
                <a:gs pos="0">
                  <a:srgbClr val="FF5A5E"/>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nvGrpSpPr>
          <p:cNvPr id="37" name="Groupe 36">
            <a:extLst>
              <a:ext uri="{FF2B5EF4-FFF2-40B4-BE49-F238E27FC236}">
                <a16:creationId xmlns:a16="http://schemas.microsoft.com/office/drawing/2014/main" id="{8F679F29-C87C-457A-B4F2-34DECF1902F2}"/>
              </a:ext>
            </a:extLst>
          </p:cNvPr>
          <p:cNvGrpSpPr/>
          <p:nvPr/>
        </p:nvGrpSpPr>
        <p:grpSpPr>
          <a:xfrm>
            <a:off x="5674256" y="2700060"/>
            <a:ext cx="2218280" cy="1361750"/>
            <a:chOff x="3193446" y="2445068"/>
            <a:chExt cx="5260887" cy="1361750"/>
          </a:xfrm>
        </p:grpSpPr>
        <p:sp>
          <p:nvSpPr>
            <p:cNvPr id="38" name="ZoneTexte 37">
              <a:extLst>
                <a:ext uri="{FF2B5EF4-FFF2-40B4-BE49-F238E27FC236}">
                  <a16:creationId xmlns:a16="http://schemas.microsoft.com/office/drawing/2014/main" id="{F4C8F72C-E150-4206-9249-DFCAFA52BCDB}"/>
                </a:ext>
              </a:extLst>
            </p:cNvPr>
            <p:cNvSpPr txBox="1"/>
            <p:nvPr/>
          </p:nvSpPr>
          <p:spPr>
            <a:xfrm>
              <a:off x="5222981" y="2804385"/>
              <a:ext cx="3231352" cy="646331"/>
            </a:xfrm>
            <a:prstGeom prst="rect">
              <a:avLst/>
            </a:prstGeom>
            <a:noFill/>
          </p:spPr>
          <p:txBody>
            <a:bodyPr wrap="square">
              <a:spAutoFit/>
            </a:bodyPr>
            <a:lstStyle/>
            <a:p>
              <a:r>
                <a:rPr lang="fr-FR" sz="1800" dirty="0">
                  <a:solidFill>
                    <a:schemeClr val="bg1"/>
                  </a:solidFill>
                </a:rPr>
                <a:t>SELECTION DES CIBLES</a:t>
              </a:r>
            </a:p>
          </p:txBody>
        </p:sp>
        <p:sp>
          <p:nvSpPr>
            <p:cNvPr id="39" name="ZoneTexte 38">
              <a:extLst>
                <a:ext uri="{FF2B5EF4-FFF2-40B4-BE49-F238E27FC236}">
                  <a16:creationId xmlns:a16="http://schemas.microsoft.com/office/drawing/2014/main" id="{168FF8CE-73CE-4EE8-BBC5-B7EBCFB588A0}"/>
                </a:ext>
              </a:extLst>
            </p:cNvPr>
            <p:cNvSpPr txBox="1"/>
            <p:nvPr/>
          </p:nvSpPr>
          <p:spPr>
            <a:xfrm>
              <a:off x="3193446" y="2483379"/>
              <a:ext cx="2643805" cy="1323439"/>
            </a:xfrm>
            <a:prstGeom prst="rect">
              <a:avLst/>
            </a:prstGeom>
            <a:noFill/>
          </p:spPr>
          <p:txBody>
            <a:bodyPr wrap="square">
              <a:spAutoFit/>
            </a:bodyPr>
            <a:lstStyle/>
            <a:p>
              <a:r>
                <a:rPr lang="fr-FR" sz="8000" dirty="0">
                  <a:solidFill>
                    <a:schemeClr val="bg1"/>
                  </a:solidFill>
                  <a:latin typeface="Gill Sans Nova Cond XBd" panose="020B0A06020104020203" pitchFamily="34" charset="0"/>
                  <a:cs typeface="Biome" panose="020B0503030204020804" pitchFamily="34" charset="0"/>
                </a:rPr>
                <a:t>3</a:t>
              </a:r>
              <a:endParaRPr lang="fr-FR" sz="8000" dirty="0">
                <a:latin typeface="Gill Sans Nova Cond XBd" panose="020B0A06020104020203" pitchFamily="34" charset="0"/>
                <a:cs typeface="Biome" panose="020B0503030204020804" pitchFamily="34" charset="0"/>
              </a:endParaRPr>
            </a:p>
          </p:txBody>
        </p:sp>
        <p:cxnSp>
          <p:nvCxnSpPr>
            <p:cNvPr id="40" name="Connecteur droit 39">
              <a:extLst>
                <a:ext uri="{FF2B5EF4-FFF2-40B4-BE49-F238E27FC236}">
                  <a16:creationId xmlns:a16="http://schemas.microsoft.com/office/drawing/2014/main" id="{AAE58B8A-2E8A-4608-91FF-97509ADDC612}"/>
                </a:ext>
              </a:extLst>
            </p:cNvPr>
            <p:cNvCxnSpPr>
              <a:cxnSpLocks/>
            </p:cNvCxnSpPr>
            <p:nvPr/>
          </p:nvCxnSpPr>
          <p:spPr>
            <a:xfrm>
              <a:off x="4996709" y="2445068"/>
              <a:ext cx="0" cy="1276479"/>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41" name="Groupe 40">
            <a:extLst>
              <a:ext uri="{FF2B5EF4-FFF2-40B4-BE49-F238E27FC236}">
                <a16:creationId xmlns:a16="http://schemas.microsoft.com/office/drawing/2014/main" id="{97C647DE-FFBA-40D0-B572-B99E74E2D9DC}"/>
              </a:ext>
            </a:extLst>
          </p:cNvPr>
          <p:cNvGrpSpPr/>
          <p:nvPr/>
        </p:nvGrpSpPr>
        <p:grpSpPr>
          <a:xfrm>
            <a:off x="5674256" y="4010904"/>
            <a:ext cx="2577869" cy="1345511"/>
            <a:chOff x="3193446" y="2371328"/>
            <a:chExt cx="6113690" cy="1345511"/>
          </a:xfrm>
        </p:grpSpPr>
        <p:sp>
          <p:nvSpPr>
            <p:cNvPr id="42" name="ZoneTexte 41">
              <a:extLst>
                <a:ext uri="{FF2B5EF4-FFF2-40B4-BE49-F238E27FC236}">
                  <a16:creationId xmlns:a16="http://schemas.microsoft.com/office/drawing/2014/main" id="{293CC162-97E1-4582-987B-FC1F42DF551C}"/>
                </a:ext>
              </a:extLst>
            </p:cNvPr>
            <p:cNvSpPr txBox="1"/>
            <p:nvPr/>
          </p:nvSpPr>
          <p:spPr>
            <a:xfrm>
              <a:off x="5222981" y="2597122"/>
              <a:ext cx="4084155" cy="923330"/>
            </a:xfrm>
            <a:prstGeom prst="rect">
              <a:avLst/>
            </a:prstGeom>
            <a:noFill/>
          </p:spPr>
          <p:txBody>
            <a:bodyPr wrap="square">
              <a:spAutoFit/>
            </a:bodyPr>
            <a:lstStyle/>
            <a:p>
              <a:r>
                <a:rPr lang="fr-FR" sz="1800" dirty="0">
                  <a:solidFill>
                    <a:schemeClr val="bg1"/>
                  </a:solidFill>
                </a:rPr>
                <a:t>PREPARATION DU PLAN DE REPRISE</a:t>
              </a:r>
            </a:p>
          </p:txBody>
        </p:sp>
        <p:sp>
          <p:nvSpPr>
            <p:cNvPr id="43" name="ZoneTexte 42">
              <a:extLst>
                <a:ext uri="{FF2B5EF4-FFF2-40B4-BE49-F238E27FC236}">
                  <a16:creationId xmlns:a16="http://schemas.microsoft.com/office/drawing/2014/main" id="{F07C36B5-6B20-4D8C-B121-44E44BE1CF7C}"/>
                </a:ext>
              </a:extLst>
            </p:cNvPr>
            <p:cNvSpPr txBox="1"/>
            <p:nvPr/>
          </p:nvSpPr>
          <p:spPr>
            <a:xfrm>
              <a:off x="3193446" y="2393400"/>
              <a:ext cx="2643805" cy="1323439"/>
            </a:xfrm>
            <a:prstGeom prst="rect">
              <a:avLst/>
            </a:prstGeom>
            <a:noFill/>
          </p:spPr>
          <p:txBody>
            <a:bodyPr wrap="square">
              <a:spAutoFit/>
            </a:bodyPr>
            <a:lstStyle/>
            <a:p>
              <a:r>
                <a:rPr lang="fr-FR" sz="8000" dirty="0">
                  <a:solidFill>
                    <a:schemeClr val="bg1"/>
                  </a:solidFill>
                  <a:latin typeface="Gill Sans Nova Cond XBd" panose="020B0A06020104020203" pitchFamily="34" charset="0"/>
                  <a:cs typeface="Biome" panose="020B0503030204020804" pitchFamily="34" charset="0"/>
                </a:rPr>
                <a:t>4</a:t>
              </a:r>
              <a:endParaRPr lang="fr-FR" sz="8000" dirty="0">
                <a:latin typeface="Gill Sans Nova Cond XBd" panose="020B0A06020104020203" pitchFamily="34" charset="0"/>
                <a:cs typeface="Biome" panose="020B0503030204020804" pitchFamily="34" charset="0"/>
              </a:endParaRPr>
            </a:p>
          </p:txBody>
        </p:sp>
        <p:cxnSp>
          <p:nvCxnSpPr>
            <p:cNvPr id="44" name="Connecteur droit 43">
              <a:extLst>
                <a:ext uri="{FF2B5EF4-FFF2-40B4-BE49-F238E27FC236}">
                  <a16:creationId xmlns:a16="http://schemas.microsoft.com/office/drawing/2014/main" id="{9B9F7BF1-0872-47CB-89AA-E57CB6A1ED18}"/>
                </a:ext>
              </a:extLst>
            </p:cNvPr>
            <p:cNvCxnSpPr>
              <a:cxnSpLocks/>
            </p:cNvCxnSpPr>
            <p:nvPr/>
          </p:nvCxnSpPr>
          <p:spPr>
            <a:xfrm>
              <a:off x="4996709" y="2371328"/>
              <a:ext cx="0" cy="128937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45" name="Groupe 44">
            <a:extLst>
              <a:ext uri="{FF2B5EF4-FFF2-40B4-BE49-F238E27FC236}">
                <a16:creationId xmlns:a16="http://schemas.microsoft.com/office/drawing/2014/main" id="{94389D88-537E-43EF-9E98-1AEDE24D924A}"/>
              </a:ext>
            </a:extLst>
          </p:cNvPr>
          <p:cNvGrpSpPr/>
          <p:nvPr/>
        </p:nvGrpSpPr>
        <p:grpSpPr>
          <a:xfrm>
            <a:off x="5674256" y="5261299"/>
            <a:ext cx="2329455" cy="1465832"/>
            <a:chOff x="3166711" y="2305068"/>
            <a:chExt cx="5524550" cy="1465832"/>
          </a:xfrm>
        </p:grpSpPr>
        <p:sp>
          <p:nvSpPr>
            <p:cNvPr id="46" name="ZoneTexte 45">
              <a:extLst>
                <a:ext uri="{FF2B5EF4-FFF2-40B4-BE49-F238E27FC236}">
                  <a16:creationId xmlns:a16="http://schemas.microsoft.com/office/drawing/2014/main" id="{9A051229-4AAB-455B-9F27-7FCACE43C759}"/>
                </a:ext>
              </a:extLst>
            </p:cNvPr>
            <p:cNvSpPr txBox="1"/>
            <p:nvPr/>
          </p:nvSpPr>
          <p:spPr>
            <a:xfrm>
              <a:off x="5196246" y="2576319"/>
              <a:ext cx="3495015" cy="923330"/>
            </a:xfrm>
            <a:prstGeom prst="rect">
              <a:avLst/>
            </a:prstGeom>
            <a:noFill/>
          </p:spPr>
          <p:txBody>
            <a:bodyPr wrap="square">
              <a:spAutoFit/>
            </a:bodyPr>
            <a:lstStyle/>
            <a:p>
              <a:r>
                <a:rPr lang="fr-FR" sz="1800" dirty="0">
                  <a:solidFill>
                    <a:schemeClr val="bg1"/>
                  </a:solidFill>
                </a:rPr>
                <a:t>REPRISE ET DEMARRAGE DE L’ACTIVITE</a:t>
              </a:r>
            </a:p>
          </p:txBody>
        </p:sp>
        <p:sp>
          <p:nvSpPr>
            <p:cNvPr id="47" name="ZoneTexte 46">
              <a:extLst>
                <a:ext uri="{FF2B5EF4-FFF2-40B4-BE49-F238E27FC236}">
                  <a16:creationId xmlns:a16="http://schemas.microsoft.com/office/drawing/2014/main" id="{A2FEDF08-6EC1-47ED-9E6D-3835F0FF6E05}"/>
                </a:ext>
              </a:extLst>
            </p:cNvPr>
            <p:cNvSpPr txBox="1"/>
            <p:nvPr/>
          </p:nvSpPr>
          <p:spPr>
            <a:xfrm>
              <a:off x="3166711" y="2426318"/>
              <a:ext cx="2643805" cy="1323439"/>
            </a:xfrm>
            <a:prstGeom prst="rect">
              <a:avLst/>
            </a:prstGeom>
            <a:noFill/>
          </p:spPr>
          <p:txBody>
            <a:bodyPr wrap="square">
              <a:spAutoFit/>
            </a:bodyPr>
            <a:lstStyle/>
            <a:p>
              <a:r>
                <a:rPr lang="fr-FR" sz="8000" dirty="0">
                  <a:solidFill>
                    <a:schemeClr val="bg1"/>
                  </a:solidFill>
                  <a:latin typeface="Gill Sans Nova Cond XBd" panose="020B0A06020104020203" pitchFamily="34" charset="0"/>
                  <a:cs typeface="Biome" panose="020B0503030204020804" pitchFamily="34" charset="0"/>
                </a:rPr>
                <a:t>5</a:t>
              </a:r>
              <a:endParaRPr lang="fr-FR" sz="8000" dirty="0">
                <a:latin typeface="Gill Sans Nova Cond XBd" panose="020B0A06020104020203" pitchFamily="34" charset="0"/>
                <a:cs typeface="Biome" panose="020B0503030204020804" pitchFamily="34" charset="0"/>
              </a:endParaRPr>
            </a:p>
          </p:txBody>
        </p:sp>
        <p:cxnSp>
          <p:nvCxnSpPr>
            <p:cNvPr id="48" name="Connecteur droit 47">
              <a:extLst>
                <a:ext uri="{FF2B5EF4-FFF2-40B4-BE49-F238E27FC236}">
                  <a16:creationId xmlns:a16="http://schemas.microsoft.com/office/drawing/2014/main" id="{1E26098B-2652-4709-96D8-AA560BE8E2E4}"/>
                </a:ext>
              </a:extLst>
            </p:cNvPr>
            <p:cNvCxnSpPr>
              <a:cxnSpLocks/>
            </p:cNvCxnSpPr>
            <p:nvPr/>
          </p:nvCxnSpPr>
          <p:spPr>
            <a:xfrm flipH="1">
              <a:off x="4969974" y="2305068"/>
              <a:ext cx="26735" cy="1465832"/>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49" name="ZoneTexte 48">
            <a:extLst>
              <a:ext uri="{FF2B5EF4-FFF2-40B4-BE49-F238E27FC236}">
                <a16:creationId xmlns:a16="http://schemas.microsoft.com/office/drawing/2014/main" id="{B3B3DE37-42EB-45B4-BFB5-2CFE200D10B7}"/>
              </a:ext>
            </a:extLst>
          </p:cNvPr>
          <p:cNvSpPr txBox="1"/>
          <p:nvPr/>
        </p:nvSpPr>
        <p:spPr>
          <a:xfrm>
            <a:off x="8163987" y="2779621"/>
            <a:ext cx="3983199" cy="1200329"/>
          </a:xfrm>
          <a:prstGeom prst="rect">
            <a:avLst/>
          </a:prstGeom>
          <a:noFill/>
        </p:spPr>
        <p:txBody>
          <a:bodyPr wrap="square">
            <a:spAutoFit/>
          </a:bodyPr>
          <a:lstStyle/>
          <a:p>
            <a:pPr marL="285750" indent="-285750">
              <a:buBlip>
                <a:blip r:embed="rId3"/>
              </a:buBlip>
            </a:pPr>
            <a:r>
              <a:rPr lang="fr-FR" dirty="0">
                <a:solidFill>
                  <a:schemeClr val="bg1"/>
                </a:solidFill>
              </a:rPr>
              <a:t>Trouver des offres pertinentes</a:t>
            </a:r>
            <a:endParaRPr lang="fr-FR" sz="1800" dirty="0">
              <a:solidFill>
                <a:schemeClr val="bg1"/>
              </a:solidFill>
            </a:endParaRPr>
          </a:p>
          <a:p>
            <a:pPr marL="285750" indent="-285750">
              <a:buBlip>
                <a:blip r:embed="rId3"/>
              </a:buBlip>
            </a:pPr>
            <a:r>
              <a:rPr lang="fr-FR" dirty="0">
                <a:solidFill>
                  <a:schemeClr val="bg1"/>
                </a:solidFill>
              </a:rPr>
              <a:t>Préparer la rencontrer avec le cédant</a:t>
            </a:r>
          </a:p>
          <a:p>
            <a:pPr marL="285750" indent="-285750">
              <a:buBlip>
                <a:blip r:embed="rId3"/>
              </a:buBlip>
            </a:pPr>
            <a:r>
              <a:rPr lang="fr-FR" dirty="0">
                <a:solidFill>
                  <a:schemeClr val="bg1"/>
                </a:solidFill>
              </a:rPr>
              <a:t>Faire un </a:t>
            </a:r>
            <a:r>
              <a:rPr lang="fr-FR" dirty="0" err="1">
                <a:solidFill>
                  <a:schemeClr val="bg1"/>
                </a:solidFill>
              </a:rPr>
              <a:t>prédiagnostic</a:t>
            </a:r>
            <a:r>
              <a:rPr lang="fr-FR" dirty="0">
                <a:solidFill>
                  <a:schemeClr val="bg1"/>
                </a:solidFill>
              </a:rPr>
              <a:t> </a:t>
            </a:r>
          </a:p>
          <a:p>
            <a:pPr marL="285750" indent="-285750">
              <a:buBlip>
                <a:blip r:embed="rId3"/>
              </a:buBlip>
            </a:pPr>
            <a:r>
              <a:rPr lang="fr-FR" dirty="0">
                <a:solidFill>
                  <a:schemeClr val="bg1"/>
                </a:solidFill>
              </a:rPr>
              <a:t>Envoyer la lettre d’intention</a:t>
            </a:r>
          </a:p>
        </p:txBody>
      </p:sp>
      <p:sp>
        <p:nvSpPr>
          <p:cNvPr id="50" name="ZoneTexte 49">
            <a:extLst>
              <a:ext uri="{FF2B5EF4-FFF2-40B4-BE49-F238E27FC236}">
                <a16:creationId xmlns:a16="http://schemas.microsoft.com/office/drawing/2014/main" id="{D33F634E-41CA-480C-A19D-2434249D2B2B}"/>
              </a:ext>
            </a:extLst>
          </p:cNvPr>
          <p:cNvSpPr txBox="1"/>
          <p:nvPr/>
        </p:nvSpPr>
        <p:spPr>
          <a:xfrm>
            <a:off x="8176077" y="4099749"/>
            <a:ext cx="3859222" cy="1200329"/>
          </a:xfrm>
          <a:prstGeom prst="rect">
            <a:avLst/>
          </a:prstGeom>
          <a:noFill/>
        </p:spPr>
        <p:txBody>
          <a:bodyPr wrap="square">
            <a:spAutoFit/>
          </a:bodyPr>
          <a:lstStyle/>
          <a:p>
            <a:pPr marL="285750" indent="-285750">
              <a:buBlip>
                <a:blip r:embed="rId3"/>
              </a:buBlip>
            </a:pPr>
            <a:r>
              <a:rPr lang="fr-FR" dirty="0">
                <a:solidFill>
                  <a:schemeClr val="bg1"/>
                </a:solidFill>
              </a:rPr>
              <a:t>Evaluer l’entreprise cible</a:t>
            </a:r>
          </a:p>
          <a:p>
            <a:pPr marL="285750" indent="-285750">
              <a:buBlip>
                <a:blip r:embed="rId3"/>
              </a:buBlip>
            </a:pPr>
            <a:r>
              <a:rPr lang="fr-FR" dirty="0">
                <a:solidFill>
                  <a:schemeClr val="bg1"/>
                </a:solidFill>
              </a:rPr>
              <a:t>Rechercher des financements</a:t>
            </a:r>
          </a:p>
          <a:p>
            <a:pPr marL="285750" indent="-285750">
              <a:buBlip>
                <a:blip r:embed="rId3"/>
              </a:buBlip>
            </a:pPr>
            <a:r>
              <a:rPr lang="fr-FR" dirty="0">
                <a:solidFill>
                  <a:schemeClr val="bg1"/>
                </a:solidFill>
              </a:rPr>
              <a:t>Gérer la phase de négociation</a:t>
            </a:r>
          </a:p>
          <a:p>
            <a:pPr marL="285750" indent="-285750">
              <a:buBlip>
                <a:blip r:embed="rId3"/>
              </a:buBlip>
            </a:pPr>
            <a:r>
              <a:rPr lang="fr-FR" sz="1800" dirty="0">
                <a:solidFill>
                  <a:schemeClr val="bg1"/>
                </a:solidFill>
              </a:rPr>
              <a:t>Rédiger le protocole d’accord</a:t>
            </a:r>
          </a:p>
        </p:txBody>
      </p:sp>
      <p:sp>
        <p:nvSpPr>
          <p:cNvPr id="51" name="ZoneTexte 50">
            <a:extLst>
              <a:ext uri="{FF2B5EF4-FFF2-40B4-BE49-F238E27FC236}">
                <a16:creationId xmlns:a16="http://schemas.microsoft.com/office/drawing/2014/main" id="{2CDCE64A-AD1A-4E08-9074-786ADCB400BF}"/>
              </a:ext>
            </a:extLst>
          </p:cNvPr>
          <p:cNvSpPr txBox="1"/>
          <p:nvPr/>
        </p:nvSpPr>
        <p:spPr>
          <a:xfrm>
            <a:off x="8163988" y="5421724"/>
            <a:ext cx="3878580" cy="1200329"/>
          </a:xfrm>
          <a:prstGeom prst="rect">
            <a:avLst/>
          </a:prstGeom>
          <a:noFill/>
        </p:spPr>
        <p:txBody>
          <a:bodyPr wrap="square">
            <a:spAutoFit/>
          </a:bodyPr>
          <a:lstStyle/>
          <a:p>
            <a:pPr marL="285750" indent="-285750">
              <a:buBlip>
                <a:blip r:embed="rId3"/>
              </a:buBlip>
            </a:pPr>
            <a:r>
              <a:rPr lang="fr-FR" dirty="0">
                <a:solidFill>
                  <a:schemeClr val="bg1"/>
                </a:solidFill>
              </a:rPr>
              <a:t>Préparer l’acte de cession</a:t>
            </a:r>
          </a:p>
          <a:p>
            <a:pPr marL="285750" indent="-285750">
              <a:buBlip>
                <a:blip r:embed="rId3"/>
              </a:buBlip>
            </a:pPr>
            <a:r>
              <a:rPr lang="fr-FR" dirty="0">
                <a:solidFill>
                  <a:schemeClr val="bg1"/>
                </a:solidFill>
              </a:rPr>
              <a:t>Être accompagné par le cédant</a:t>
            </a:r>
          </a:p>
          <a:p>
            <a:pPr marL="285750" indent="-285750">
              <a:buBlip>
                <a:blip r:embed="rId3"/>
              </a:buBlip>
            </a:pPr>
            <a:r>
              <a:rPr lang="fr-FR" dirty="0">
                <a:solidFill>
                  <a:schemeClr val="bg1"/>
                </a:solidFill>
              </a:rPr>
              <a:t>Trouver un mentor</a:t>
            </a:r>
          </a:p>
          <a:p>
            <a:pPr marL="285750" indent="-285750">
              <a:buBlip>
                <a:blip r:embed="rId3"/>
              </a:buBlip>
            </a:pPr>
            <a:r>
              <a:rPr lang="fr-FR" dirty="0">
                <a:solidFill>
                  <a:schemeClr val="bg1"/>
                </a:solidFill>
              </a:rPr>
              <a:t>Communiquer et attirer des clients</a:t>
            </a:r>
          </a:p>
        </p:txBody>
      </p:sp>
      <p:sp>
        <p:nvSpPr>
          <p:cNvPr id="52" name="ZoneTexte 51">
            <a:extLst>
              <a:ext uri="{FF2B5EF4-FFF2-40B4-BE49-F238E27FC236}">
                <a16:creationId xmlns:a16="http://schemas.microsoft.com/office/drawing/2014/main" id="{307D395A-B474-460C-A75E-57C554DA3876}"/>
              </a:ext>
            </a:extLst>
          </p:cNvPr>
          <p:cNvSpPr txBox="1"/>
          <p:nvPr/>
        </p:nvSpPr>
        <p:spPr>
          <a:xfrm>
            <a:off x="1805226" y="2672950"/>
            <a:ext cx="1826659" cy="1446550"/>
          </a:xfrm>
          <a:prstGeom prst="rect">
            <a:avLst/>
          </a:prstGeom>
          <a:noFill/>
        </p:spPr>
        <p:txBody>
          <a:bodyPr wrap="square">
            <a:spAutoFit/>
          </a:bodyPr>
          <a:lstStyle/>
          <a:p>
            <a:r>
              <a:rPr lang="fr-FR" sz="4400" dirty="0">
                <a:solidFill>
                  <a:schemeClr val="bg1"/>
                </a:solidFill>
              </a:rPr>
              <a:t>LES OUTILS</a:t>
            </a:r>
          </a:p>
        </p:txBody>
      </p:sp>
      <p:sp>
        <p:nvSpPr>
          <p:cNvPr id="53" name="Rectangle 52">
            <a:extLst>
              <a:ext uri="{FF2B5EF4-FFF2-40B4-BE49-F238E27FC236}">
                <a16:creationId xmlns:a16="http://schemas.microsoft.com/office/drawing/2014/main" id="{0399FBDB-C6ED-F344-326B-CAD6C642BB63}"/>
              </a:ext>
            </a:extLst>
          </p:cNvPr>
          <p:cNvSpPr/>
          <p:nvPr/>
        </p:nvSpPr>
        <p:spPr>
          <a:xfrm>
            <a:off x="0" y="0"/>
            <a:ext cx="12192000" cy="6858000"/>
          </a:xfrm>
          <a:prstGeom prst="rect">
            <a:avLst/>
          </a:prstGeom>
          <a:noFill/>
          <a:ln w="76200">
            <a:gradFill>
              <a:gsLst>
                <a:gs pos="100000">
                  <a:srgbClr val="00379E"/>
                </a:gs>
                <a:gs pos="0">
                  <a:srgbClr val="FF5A5E"/>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214606402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descr="SVG &amp;gt; symbole équipement machine réglage - Image et icône SVG gratuite. |  SVG Silh">
            <a:extLst>
              <a:ext uri="{FF2B5EF4-FFF2-40B4-BE49-F238E27FC236}">
                <a16:creationId xmlns:a16="http://schemas.microsoft.com/office/drawing/2014/main" id="{1A5FD290-D09C-426B-A039-8FD078187347}"/>
              </a:ext>
            </a:extLst>
          </p:cNvPr>
          <p:cNvSpPr>
            <a:spLocks noChangeAspect="1" noChangeArrowheads="1"/>
          </p:cNvSpPr>
          <p:nvPr/>
        </p:nvSpPr>
        <p:spPr bwMode="auto">
          <a:xfrm>
            <a:off x="1032653" y="5914914"/>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fr-FR"/>
          </a:p>
        </p:txBody>
      </p:sp>
      <p:sp>
        <p:nvSpPr>
          <p:cNvPr id="8" name="ZoneTexte 7">
            <a:extLst>
              <a:ext uri="{FF2B5EF4-FFF2-40B4-BE49-F238E27FC236}">
                <a16:creationId xmlns:a16="http://schemas.microsoft.com/office/drawing/2014/main" id="{BE4736B3-F1F2-458D-A697-A63D34D883D5}"/>
              </a:ext>
            </a:extLst>
          </p:cNvPr>
          <p:cNvSpPr txBox="1"/>
          <p:nvPr/>
        </p:nvSpPr>
        <p:spPr>
          <a:xfrm>
            <a:off x="976078" y="128571"/>
            <a:ext cx="3360078" cy="830997"/>
          </a:xfrm>
          <a:prstGeom prst="rect">
            <a:avLst/>
          </a:prstGeom>
          <a:noFill/>
        </p:spPr>
        <p:txBody>
          <a:bodyPr wrap="square">
            <a:spAutoFit/>
          </a:bodyPr>
          <a:lstStyle/>
          <a:p>
            <a:r>
              <a:rPr lang="fr-FR" sz="2400" b="1" dirty="0">
                <a:solidFill>
                  <a:srgbClr val="727272"/>
                </a:solidFill>
              </a:rPr>
              <a:t>Gérer la phase de négociation</a:t>
            </a:r>
          </a:p>
        </p:txBody>
      </p:sp>
      <p:pic>
        <p:nvPicPr>
          <p:cNvPr id="9" name="Image 8">
            <a:extLst>
              <a:ext uri="{FF2B5EF4-FFF2-40B4-BE49-F238E27FC236}">
                <a16:creationId xmlns:a16="http://schemas.microsoft.com/office/drawing/2014/main" id="{34927627-2AA0-46DF-A486-D632B229808C}"/>
              </a:ext>
            </a:extLst>
          </p:cNvPr>
          <p:cNvPicPr>
            <a:picLocks noChangeAspect="1"/>
          </p:cNvPicPr>
          <p:nvPr/>
        </p:nvPicPr>
        <p:blipFill>
          <a:blip r:embed="rId2">
            <a:duotone>
              <a:schemeClr val="accent3">
                <a:shade val="45000"/>
                <a:satMod val="135000"/>
              </a:schemeClr>
              <a:prstClr val="white"/>
            </a:duotone>
          </a:blip>
          <a:stretch>
            <a:fillRect/>
          </a:stretch>
        </p:blipFill>
        <p:spPr>
          <a:xfrm>
            <a:off x="75147" y="133784"/>
            <a:ext cx="825784" cy="825784"/>
          </a:xfrm>
          <a:prstGeom prst="rect">
            <a:avLst/>
          </a:prstGeom>
        </p:spPr>
      </p:pic>
      <p:sp>
        <p:nvSpPr>
          <p:cNvPr id="26" name="Rectangle 25">
            <a:extLst>
              <a:ext uri="{FF2B5EF4-FFF2-40B4-BE49-F238E27FC236}">
                <a16:creationId xmlns:a16="http://schemas.microsoft.com/office/drawing/2014/main" id="{F378425D-07AA-B456-2F78-9C2F3D2B98FF}"/>
              </a:ext>
            </a:extLst>
          </p:cNvPr>
          <p:cNvSpPr/>
          <p:nvPr/>
        </p:nvSpPr>
        <p:spPr>
          <a:xfrm>
            <a:off x="488039" y="5869858"/>
            <a:ext cx="4735874" cy="711849"/>
          </a:xfrm>
          <a:prstGeom prst="rect">
            <a:avLst/>
          </a:prstGeom>
          <a:noFill/>
          <a:ln w="28575">
            <a:solidFill>
              <a:srgbClr val="6F46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27" name="Picture 4">
            <a:extLst>
              <a:ext uri="{FF2B5EF4-FFF2-40B4-BE49-F238E27FC236}">
                <a16:creationId xmlns:a16="http://schemas.microsoft.com/office/drawing/2014/main" id="{A59E41C4-C37D-1B44-40E1-2D36D9529A3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5627" y="5906924"/>
            <a:ext cx="608220" cy="608220"/>
          </a:xfrm>
          <a:prstGeom prst="rect">
            <a:avLst/>
          </a:prstGeom>
          <a:noFill/>
          <a:extLst>
            <a:ext uri="{909E8E84-426E-40DD-AFC4-6F175D3DCCD1}">
              <a14:hiddenFill xmlns:a14="http://schemas.microsoft.com/office/drawing/2010/main">
                <a:solidFill>
                  <a:srgbClr val="FFFFFF"/>
                </a:solidFill>
              </a14:hiddenFill>
            </a:ext>
          </a:extLst>
        </p:spPr>
      </p:pic>
      <p:sp>
        <p:nvSpPr>
          <p:cNvPr id="28" name="ZoneTexte 27">
            <a:extLst>
              <a:ext uri="{FF2B5EF4-FFF2-40B4-BE49-F238E27FC236}">
                <a16:creationId xmlns:a16="http://schemas.microsoft.com/office/drawing/2014/main" id="{726A5458-6EAB-0C0E-CD53-FED2F0776B2A}"/>
              </a:ext>
            </a:extLst>
          </p:cNvPr>
          <p:cNvSpPr txBox="1"/>
          <p:nvPr/>
        </p:nvSpPr>
        <p:spPr>
          <a:xfrm>
            <a:off x="1067238" y="5873821"/>
            <a:ext cx="4164263" cy="707886"/>
          </a:xfrm>
          <a:prstGeom prst="rect">
            <a:avLst/>
          </a:prstGeom>
          <a:noFill/>
        </p:spPr>
        <p:txBody>
          <a:bodyPr wrap="square" rtlCol="0">
            <a:spAutoFit/>
          </a:bodyPr>
          <a:lstStyle/>
          <a:p>
            <a:r>
              <a:rPr lang="fr-FR" sz="2000" b="1" dirty="0"/>
              <a:t>Fiche outil n°15 – Gérer la phase de négociation</a:t>
            </a:r>
          </a:p>
        </p:txBody>
      </p:sp>
      <p:sp>
        <p:nvSpPr>
          <p:cNvPr id="14" name="Rectangle 13">
            <a:extLst>
              <a:ext uri="{FF2B5EF4-FFF2-40B4-BE49-F238E27FC236}">
                <a16:creationId xmlns:a16="http://schemas.microsoft.com/office/drawing/2014/main" id="{D202E3D7-FC73-716F-E17B-2CA959CF8CA6}"/>
              </a:ext>
            </a:extLst>
          </p:cNvPr>
          <p:cNvSpPr/>
          <p:nvPr/>
        </p:nvSpPr>
        <p:spPr>
          <a:xfrm>
            <a:off x="0" y="0"/>
            <a:ext cx="12192000" cy="6858000"/>
          </a:xfrm>
          <a:prstGeom prst="rect">
            <a:avLst/>
          </a:prstGeom>
          <a:noFill/>
          <a:ln w="76200">
            <a:gradFill>
              <a:gsLst>
                <a:gs pos="100000">
                  <a:srgbClr val="00379E"/>
                </a:gs>
                <a:gs pos="0">
                  <a:srgbClr val="FF5A5E"/>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 name="ZoneTexte 4">
            <a:extLst>
              <a:ext uri="{FF2B5EF4-FFF2-40B4-BE49-F238E27FC236}">
                <a16:creationId xmlns:a16="http://schemas.microsoft.com/office/drawing/2014/main" id="{718E3541-563F-0ACD-7194-E03FEA3EAB4E}"/>
              </a:ext>
            </a:extLst>
          </p:cNvPr>
          <p:cNvSpPr txBox="1"/>
          <p:nvPr/>
        </p:nvSpPr>
        <p:spPr>
          <a:xfrm>
            <a:off x="376469" y="1236983"/>
            <a:ext cx="5349854" cy="4401205"/>
          </a:xfrm>
          <a:prstGeom prst="rect">
            <a:avLst/>
          </a:prstGeom>
          <a:noFill/>
        </p:spPr>
        <p:txBody>
          <a:bodyPr wrap="square">
            <a:spAutoFit/>
          </a:bodyPr>
          <a:lstStyle/>
          <a:p>
            <a:r>
              <a:rPr lang="fr-FR" sz="2000" b="1" dirty="0"/>
              <a:t>Il faut toujours être prêt à négocier mais jamais négocier sans être prêt. </a:t>
            </a:r>
          </a:p>
          <a:p>
            <a:endParaRPr lang="fr-FR" sz="2000" dirty="0"/>
          </a:p>
          <a:p>
            <a:r>
              <a:rPr lang="fr-FR" sz="2000" dirty="0"/>
              <a:t>Les manuels de négociation répertorient de nombreuses techniques qui sont autant de clefs du succès. Cependant, en matière de négociation de reprise d'entreprise, le maître mot est l'adaptation.</a:t>
            </a:r>
          </a:p>
          <a:p>
            <a:endParaRPr lang="fr-FR" sz="2000" dirty="0"/>
          </a:p>
          <a:p>
            <a:r>
              <a:rPr lang="fr-FR" sz="2000" dirty="0"/>
              <a:t>La part d'irrationnel est importante, vous serez donc amené à vous adapter en fonction des circonstances et de l'évolution de la transaction. Pour cela, quelques règles de base et conseils "de bon sens" pourront vous être utiles.</a:t>
            </a:r>
          </a:p>
        </p:txBody>
      </p:sp>
      <p:sp>
        <p:nvSpPr>
          <p:cNvPr id="10" name="Rectangle 9">
            <a:extLst>
              <a:ext uri="{FF2B5EF4-FFF2-40B4-BE49-F238E27FC236}">
                <a16:creationId xmlns:a16="http://schemas.microsoft.com/office/drawing/2014/main" id="{91EA0C17-4DFF-F115-DB23-69386327A4BF}"/>
              </a:ext>
            </a:extLst>
          </p:cNvPr>
          <p:cNvSpPr/>
          <p:nvPr/>
        </p:nvSpPr>
        <p:spPr>
          <a:xfrm>
            <a:off x="6228732" y="244300"/>
            <a:ext cx="5703662" cy="6386573"/>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2000" b="1" dirty="0">
              <a:solidFill>
                <a:schemeClr val="tx1">
                  <a:lumMod val="85000"/>
                  <a:lumOff val="15000"/>
                </a:schemeClr>
              </a:solidFill>
            </a:endParaRPr>
          </a:p>
          <a:p>
            <a:pPr algn="ctr"/>
            <a:r>
              <a:rPr lang="fr-FR" sz="2000" b="1" dirty="0">
                <a:solidFill>
                  <a:schemeClr val="tx1">
                    <a:lumMod val="85000"/>
                    <a:lumOff val="15000"/>
                  </a:schemeClr>
                </a:solidFill>
              </a:rPr>
              <a:t>8 conseils clés</a:t>
            </a:r>
          </a:p>
          <a:p>
            <a:pPr marL="342900" indent="-342900">
              <a:buFont typeface="+mj-lt"/>
              <a:buAutoNum type="arabicPeriod"/>
            </a:pPr>
            <a:endParaRPr lang="fr-FR" dirty="0"/>
          </a:p>
          <a:p>
            <a:pPr marL="342900" indent="-342900">
              <a:buFont typeface="+mj-lt"/>
              <a:buAutoNum type="arabicPeriod"/>
            </a:pPr>
            <a:r>
              <a:rPr lang="fr-FR" sz="1950" dirty="0">
                <a:solidFill>
                  <a:schemeClr val="tx1">
                    <a:lumMod val="85000"/>
                    <a:lumOff val="15000"/>
                  </a:schemeClr>
                </a:solidFill>
              </a:rPr>
              <a:t>Créer un climat de confiance avec le cédant</a:t>
            </a:r>
            <a:br>
              <a:rPr lang="fr-FR" sz="1950" dirty="0">
                <a:solidFill>
                  <a:schemeClr val="tx1">
                    <a:lumMod val="85000"/>
                    <a:lumOff val="15000"/>
                  </a:schemeClr>
                </a:solidFill>
              </a:rPr>
            </a:br>
            <a:endParaRPr lang="fr-FR" sz="1950" dirty="0">
              <a:solidFill>
                <a:schemeClr val="tx1">
                  <a:lumMod val="85000"/>
                  <a:lumOff val="15000"/>
                </a:schemeClr>
              </a:solidFill>
            </a:endParaRPr>
          </a:p>
          <a:p>
            <a:pPr marL="342900" indent="-342900">
              <a:buFont typeface="+mj-lt"/>
              <a:buAutoNum type="arabicPeriod"/>
            </a:pPr>
            <a:r>
              <a:rPr lang="fr-FR" sz="1950" dirty="0">
                <a:solidFill>
                  <a:schemeClr val="tx1">
                    <a:lumMod val="85000"/>
                    <a:lumOff val="15000"/>
                  </a:schemeClr>
                </a:solidFill>
              </a:rPr>
              <a:t>Préparer chaque point de négociation en amont </a:t>
            </a:r>
            <a:br>
              <a:rPr lang="fr-FR" sz="1950" dirty="0">
                <a:solidFill>
                  <a:schemeClr val="tx1">
                    <a:lumMod val="85000"/>
                    <a:lumOff val="15000"/>
                  </a:schemeClr>
                </a:solidFill>
              </a:rPr>
            </a:br>
            <a:endParaRPr lang="fr-FR" sz="1950" dirty="0">
              <a:solidFill>
                <a:schemeClr val="tx1">
                  <a:lumMod val="85000"/>
                  <a:lumOff val="15000"/>
                </a:schemeClr>
              </a:solidFill>
            </a:endParaRPr>
          </a:p>
          <a:p>
            <a:pPr marL="342900" indent="-342900">
              <a:buFont typeface="+mj-lt"/>
              <a:buAutoNum type="arabicPeriod"/>
            </a:pPr>
            <a:r>
              <a:rPr lang="fr-FR" sz="1950" dirty="0">
                <a:solidFill>
                  <a:schemeClr val="tx1">
                    <a:lumMod val="85000"/>
                    <a:lumOff val="15000"/>
                  </a:schemeClr>
                </a:solidFill>
              </a:rPr>
              <a:t>Être force de proposition dans les négociations et trouver les bons compromis</a:t>
            </a:r>
            <a:br>
              <a:rPr lang="fr-FR" sz="1950" dirty="0">
                <a:solidFill>
                  <a:schemeClr val="tx1">
                    <a:lumMod val="85000"/>
                    <a:lumOff val="15000"/>
                  </a:schemeClr>
                </a:solidFill>
              </a:rPr>
            </a:br>
            <a:endParaRPr lang="fr-FR" sz="1950" dirty="0">
              <a:solidFill>
                <a:schemeClr val="tx1">
                  <a:lumMod val="85000"/>
                  <a:lumOff val="15000"/>
                </a:schemeClr>
              </a:solidFill>
            </a:endParaRPr>
          </a:p>
          <a:p>
            <a:pPr marL="342900" indent="-342900">
              <a:buFont typeface="+mj-lt"/>
              <a:buAutoNum type="arabicPeriod"/>
            </a:pPr>
            <a:r>
              <a:rPr lang="fr-FR" sz="1950" dirty="0">
                <a:solidFill>
                  <a:schemeClr val="tx1">
                    <a:lumMod val="85000"/>
                    <a:lumOff val="15000"/>
                  </a:schemeClr>
                </a:solidFill>
              </a:rPr>
              <a:t>Obtenir l’empathie du cédant et prendre </a:t>
            </a:r>
            <a:r>
              <a:rPr lang="fr-FR" sz="1950">
                <a:solidFill>
                  <a:schemeClr val="tx1">
                    <a:lumMod val="85000"/>
                    <a:lumOff val="15000"/>
                  </a:schemeClr>
                </a:solidFill>
              </a:rPr>
              <a:t>en compte l'affectif</a:t>
            </a:r>
            <a:br>
              <a:rPr lang="fr-FR" sz="1950" dirty="0">
                <a:solidFill>
                  <a:schemeClr val="tx1">
                    <a:lumMod val="85000"/>
                    <a:lumOff val="15000"/>
                  </a:schemeClr>
                </a:solidFill>
              </a:rPr>
            </a:br>
            <a:endParaRPr lang="fr-FR" sz="1950" dirty="0">
              <a:solidFill>
                <a:schemeClr val="tx1">
                  <a:lumMod val="85000"/>
                  <a:lumOff val="15000"/>
                </a:schemeClr>
              </a:solidFill>
            </a:endParaRPr>
          </a:p>
          <a:p>
            <a:pPr marL="342900" indent="-342900">
              <a:buFont typeface="+mj-lt"/>
              <a:buAutoNum type="arabicPeriod"/>
            </a:pPr>
            <a:r>
              <a:rPr lang="fr-FR" sz="1950" dirty="0">
                <a:solidFill>
                  <a:schemeClr val="tx1">
                    <a:lumMod val="85000"/>
                    <a:lumOff val="15000"/>
                  </a:schemeClr>
                </a:solidFill>
              </a:rPr>
              <a:t>Garder à l’esprit que le cédant attache une grande valeur émotionnelle à son entreprise</a:t>
            </a:r>
            <a:br>
              <a:rPr lang="fr-FR" sz="1950" dirty="0">
                <a:solidFill>
                  <a:schemeClr val="tx1">
                    <a:lumMod val="85000"/>
                    <a:lumOff val="15000"/>
                  </a:schemeClr>
                </a:solidFill>
              </a:rPr>
            </a:br>
            <a:endParaRPr lang="fr-FR" sz="1950" dirty="0">
              <a:solidFill>
                <a:schemeClr val="tx1">
                  <a:lumMod val="85000"/>
                  <a:lumOff val="15000"/>
                </a:schemeClr>
              </a:solidFill>
            </a:endParaRPr>
          </a:p>
          <a:p>
            <a:pPr marL="342900" indent="-342900">
              <a:buFont typeface="+mj-lt"/>
              <a:buAutoNum type="arabicPeriod"/>
            </a:pPr>
            <a:r>
              <a:rPr lang="fr-FR" sz="1950" dirty="0">
                <a:solidFill>
                  <a:schemeClr val="tx1">
                    <a:lumMod val="85000"/>
                    <a:lumOff val="15000"/>
                  </a:schemeClr>
                </a:solidFill>
              </a:rPr>
              <a:t>Prévoir du temps et rester patient </a:t>
            </a:r>
            <a:br>
              <a:rPr lang="fr-FR" sz="1950" dirty="0">
                <a:solidFill>
                  <a:schemeClr val="tx1">
                    <a:lumMod val="85000"/>
                    <a:lumOff val="15000"/>
                  </a:schemeClr>
                </a:solidFill>
              </a:rPr>
            </a:br>
            <a:endParaRPr lang="fr-FR" sz="1950" dirty="0">
              <a:solidFill>
                <a:schemeClr val="tx1">
                  <a:lumMod val="85000"/>
                  <a:lumOff val="15000"/>
                </a:schemeClr>
              </a:solidFill>
            </a:endParaRPr>
          </a:p>
          <a:p>
            <a:pPr marL="342900" indent="-342900">
              <a:buFont typeface="+mj-lt"/>
              <a:buAutoNum type="arabicPeriod"/>
            </a:pPr>
            <a:r>
              <a:rPr lang="fr-FR" sz="1950" dirty="0">
                <a:solidFill>
                  <a:schemeClr val="tx1">
                    <a:lumMod val="85000"/>
                    <a:lumOff val="15000"/>
                  </a:schemeClr>
                </a:solidFill>
              </a:rPr>
              <a:t>Amener le cédant à croire en son projet de reprise</a:t>
            </a:r>
            <a:br>
              <a:rPr lang="fr-FR" sz="1950" dirty="0">
                <a:solidFill>
                  <a:schemeClr val="tx1">
                    <a:lumMod val="85000"/>
                    <a:lumOff val="15000"/>
                  </a:schemeClr>
                </a:solidFill>
              </a:rPr>
            </a:br>
            <a:endParaRPr lang="fr-FR" sz="1950" dirty="0">
              <a:solidFill>
                <a:schemeClr val="tx1">
                  <a:lumMod val="85000"/>
                  <a:lumOff val="15000"/>
                </a:schemeClr>
              </a:solidFill>
            </a:endParaRPr>
          </a:p>
          <a:p>
            <a:pPr marL="342900" indent="-342900">
              <a:buFont typeface="+mj-lt"/>
              <a:buAutoNum type="arabicPeriod"/>
            </a:pPr>
            <a:r>
              <a:rPr lang="fr-FR" sz="1950" dirty="0">
                <a:solidFill>
                  <a:schemeClr val="tx1">
                    <a:lumMod val="85000"/>
                    <a:lumOff val="15000"/>
                  </a:schemeClr>
                </a:solidFill>
              </a:rPr>
              <a:t>Consulter des experts et rechercher des bons conseils</a:t>
            </a:r>
          </a:p>
          <a:p>
            <a:pPr algn="ctr"/>
            <a:endParaRPr lang="fr-FR" sz="1600" dirty="0"/>
          </a:p>
        </p:txBody>
      </p:sp>
    </p:spTree>
    <p:extLst>
      <p:ext uri="{BB962C8B-B14F-4D97-AF65-F5344CB8AC3E}">
        <p14:creationId xmlns:p14="http://schemas.microsoft.com/office/powerpoint/2010/main" val="379614919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descr="SVG &amp;gt; symbole équipement machine réglage - Image et icône SVG gratuite. |  SVG Silh">
            <a:extLst>
              <a:ext uri="{FF2B5EF4-FFF2-40B4-BE49-F238E27FC236}">
                <a16:creationId xmlns:a16="http://schemas.microsoft.com/office/drawing/2014/main" id="{1A5FD290-D09C-426B-A039-8FD078187347}"/>
              </a:ext>
            </a:extLst>
          </p:cNvPr>
          <p:cNvSpPr>
            <a:spLocks noChangeAspect="1" noChangeArrowheads="1"/>
          </p:cNvSpPr>
          <p:nvPr/>
        </p:nvSpPr>
        <p:spPr bwMode="auto">
          <a:xfrm>
            <a:off x="1032653" y="5914914"/>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fr-FR"/>
          </a:p>
        </p:txBody>
      </p:sp>
      <p:sp>
        <p:nvSpPr>
          <p:cNvPr id="8" name="ZoneTexte 7">
            <a:extLst>
              <a:ext uri="{FF2B5EF4-FFF2-40B4-BE49-F238E27FC236}">
                <a16:creationId xmlns:a16="http://schemas.microsoft.com/office/drawing/2014/main" id="{BE4736B3-F1F2-458D-A697-A63D34D883D5}"/>
              </a:ext>
            </a:extLst>
          </p:cNvPr>
          <p:cNvSpPr txBox="1"/>
          <p:nvPr/>
        </p:nvSpPr>
        <p:spPr>
          <a:xfrm>
            <a:off x="976078" y="128571"/>
            <a:ext cx="3360078" cy="830997"/>
          </a:xfrm>
          <a:prstGeom prst="rect">
            <a:avLst/>
          </a:prstGeom>
          <a:noFill/>
        </p:spPr>
        <p:txBody>
          <a:bodyPr wrap="square">
            <a:spAutoFit/>
          </a:bodyPr>
          <a:lstStyle/>
          <a:p>
            <a:r>
              <a:rPr lang="fr-FR" sz="2400" b="1" dirty="0">
                <a:solidFill>
                  <a:srgbClr val="727272"/>
                </a:solidFill>
              </a:rPr>
              <a:t>Rédiger le protocole d’accord</a:t>
            </a:r>
          </a:p>
        </p:txBody>
      </p:sp>
      <p:pic>
        <p:nvPicPr>
          <p:cNvPr id="9" name="Image 8">
            <a:extLst>
              <a:ext uri="{FF2B5EF4-FFF2-40B4-BE49-F238E27FC236}">
                <a16:creationId xmlns:a16="http://schemas.microsoft.com/office/drawing/2014/main" id="{34927627-2AA0-46DF-A486-D632B229808C}"/>
              </a:ext>
            </a:extLst>
          </p:cNvPr>
          <p:cNvPicPr>
            <a:picLocks noChangeAspect="1"/>
          </p:cNvPicPr>
          <p:nvPr/>
        </p:nvPicPr>
        <p:blipFill>
          <a:blip r:embed="rId3">
            <a:duotone>
              <a:schemeClr val="accent3">
                <a:shade val="45000"/>
                <a:satMod val="135000"/>
              </a:schemeClr>
              <a:prstClr val="white"/>
            </a:duotone>
          </a:blip>
          <a:stretch>
            <a:fillRect/>
          </a:stretch>
        </p:blipFill>
        <p:spPr>
          <a:xfrm>
            <a:off x="75147" y="133784"/>
            <a:ext cx="825784" cy="825784"/>
          </a:xfrm>
          <a:prstGeom prst="rect">
            <a:avLst/>
          </a:prstGeom>
        </p:spPr>
      </p:pic>
      <p:sp>
        <p:nvSpPr>
          <p:cNvPr id="26" name="Rectangle 25">
            <a:extLst>
              <a:ext uri="{FF2B5EF4-FFF2-40B4-BE49-F238E27FC236}">
                <a16:creationId xmlns:a16="http://schemas.microsoft.com/office/drawing/2014/main" id="{F378425D-07AA-B456-2F78-9C2F3D2B98FF}"/>
              </a:ext>
            </a:extLst>
          </p:cNvPr>
          <p:cNvSpPr/>
          <p:nvPr/>
        </p:nvSpPr>
        <p:spPr>
          <a:xfrm>
            <a:off x="488039" y="5869858"/>
            <a:ext cx="4735874" cy="711849"/>
          </a:xfrm>
          <a:prstGeom prst="rect">
            <a:avLst/>
          </a:prstGeom>
          <a:noFill/>
          <a:ln w="28575">
            <a:solidFill>
              <a:srgbClr val="6F46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27" name="Picture 4">
            <a:extLst>
              <a:ext uri="{FF2B5EF4-FFF2-40B4-BE49-F238E27FC236}">
                <a16:creationId xmlns:a16="http://schemas.microsoft.com/office/drawing/2014/main" id="{A59E41C4-C37D-1B44-40E1-2D36D9529A3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95627" y="5906924"/>
            <a:ext cx="608220" cy="608220"/>
          </a:xfrm>
          <a:prstGeom prst="rect">
            <a:avLst/>
          </a:prstGeom>
          <a:noFill/>
          <a:extLst>
            <a:ext uri="{909E8E84-426E-40DD-AFC4-6F175D3DCCD1}">
              <a14:hiddenFill xmlns:a14="http://schemas.microsoft.com/office/drawing/2010/main">
                <a:solidFill>
                  <a:srgbClr val="FFFFFF"/>
                </a:solidFill>
              </a14:hiddenFill>
            </a:ext>
          </a:extLst>
        </p:spPr>
      </p:pic>
      <p:sp>
        <p:nvSpPr>
          <p:cNvPr id="28" name="ZoneTexte 27">
            <a:extLst>
              <a:ext uri="{FF2B5EF4-FFF2-40B4-BE49-F238E27FC236}">
                <a16:creationId xmlns:a16="http://schemas.microsoft.com/office/drawing/2014/main" id="{726A5458-6EAB-0C0E-CD53-FED2F0776B2A}"/>
              </a:ext>
            </a:extLst>
          </p:cNvPr>
          <p:cNvSpPr txBox="1"/>
          <p:nvPr/>
        </p:nvSpPr>
        <p:spPr>
          <a:xfrm>
            <a:off x="1067238" y="5873821"/>
            <a:ext cx="4164263" cy="707886"/>
          </a:xfrm>
          <a:prstGeom prst="rect">
            <a:avLst/>
          </a:prstGeom>
          <a:noFill/>
        </p:spPr>
        <p:txBody>
          <a:bodyPr wrap="square" rtlCol="0">
            <a:spAutoFit/>
          </a:bodyPr>
          <a:lstStyle/>
          <a:p>
            <a:r>
              <a:rPr lang="fr-FR" sz="2000" b="1" dirty="0"/>
              <a:t>Fiche outil n°16 – Rédiger le protocole d’accord</a:t>
            </a:r>
          </a:p>
        </p:txBody>
      </p:sp>
      <p:sp>
        <p:nvSpPr>
          <p:cNvPr id="14" name="Rectangle 13">
            <a:extLst>
              <a:ext uri="{FF2B5EF4-FFF2-40B4-BE49-F238E27FC236}">
                <a16:creationId xmlns:a16="http://schemas.microsoft.com/office/drawing/2014/main" id="{D202E3D7-FC73-716F-E17B-2CA959CF8CA6}"/>
              </a:ext>
            </a:extLst>
          </p:cNvPr>
          <p:cNvSpPr/>
          <p:nvPr/>
        </p:nvSpPr>
        <p:spPr>
          <a:xfrm>
            <a:off x="0" y="0"/>
            <a:ext cx="12192000" cy="6858000"/>
          </a:xfrm>
          <a:prstGeom prst="rect">
            <a:avLst/>
          </a:prstGeom>
          <a:noFill/>
          <a:ln w="76200">
            <a:gradFill>
              <a:gsLst>
                <a:gs pos="100000">
                  <a:srgbClr val="00379E"/>
                </a:gs>
                <a:gs pos="0">
                  <a:srgbClr val="FF5A5E"/>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 name="ZoneTexte 9">
            <a:extLst>
              <a:ext uri="{FF2B5EF4-FFF2-40B4-BE49-F238E27FC236}">
                <a16:creationId xmlns:a16="http://schemas.microsoft.com/office/drawing/2014/main" id="{ADD7A008-BF1E-3476-66ED-DBB871A674EF}"/>
              </a:ext>
            </a:extLst>
          </p:cNvPr>
          <p:cNvSpPr txBox="1"/>
          <p:nvPr/>
        </p:nvSpPr>
        <p:spPr>
          <a:xfrm>
            <a:off x="471598" y="1217466"/>
            <a:ext cx="6150426" cy="4401205"/>
          </a:xfrm>
          <a:prstGeom prst="rect">
            <a:avLst/>
          </a:prstGeom>
          <a:noFill/>
        </p:spPr>
        <p:txBody>
          <a:bodyPr wrap="square">
            <a:spAutoFit/>
          </a:bodyPr>
          <a:lstStyle/>
          <a:p>
            <a:pPr algn="just"/>
            <a:r>
              <a:rPr lang="fr-FR" sz="2000" dirty="0"/>
              <a:t>Lors de négociations, il arrive que les parties s’entendent sur certains points mais restent en discussion sur d’autres. </a:t>
            </a:r>
            <a:r>
              <a:rPr lang="fr-FR" sz="2000" b="1" dirty="0"/>
              <a:t>Le protocole d’accord va constater les points sur lesquels les parties se sont entendues</a:t>
            </a:r>
            <a:r>
              <a:rPr lang="fr-FR" sz="2000" dirty="0"/>
              <a:t>. Il va favoriser la conclusion du contrat définitif en évitant que les parties remettent en cause les points acquis lors des négociations.</a:t>
            </a:r>
          </a:p>
          <a:p>
            <a:pPr algn="just"/>
            <a:endParaRPr lang="fr-FR" sz="2000" dirty="0"/>
          </a:p>
          <a:p>
            <a:pPr algn="just"/>
            <a:r>
              <a:rPr lang="fr-FR" sz="2000" dirty="0"/>
              <a:t>Lorsque la convention contient des éléments précis sur la chose cédée et sur le prix, le contrat final est formé. L’une des parties peut obtenir l’exécution forcée du contrat.</a:t>
            </a:r>
          </a:p>
          <a:p>
            <a:pPr algn="just"/>
            <a:r>
              <a:rPr lang="fr-FR" sz="2000" dirty="0"/>
              <a:t>Les parties peuvent néanmoins ajouter des conditions suspensives, sans lesquelles l’exécution forcée du contrat ne pourrait être réalisée.</a:t>
            </a:r>
          </a:p>
        </p:txBody>
      </p:sp>
      <p:pic>
        <p:nvPicPr>
          <p:cNvPr id="11" name="Picture 2" descr="modÃ¨le protocole d'accord">
            <a:extLst>
              <a:ext uri="{FF2B5EF4-FFF2-40B4-BE49-F238E27FC236}">
                <a16:creationId xmlns:a16="http://schemas.microsoft.com/office/drawing/2014/main" id="{A18ED727-9636-9B6F-47DF-FCDFF4B9982E}"/>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214770" y="306035"/>
            <a:ext cx="4385183" cy="6209109"/>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6033425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37FD30D4-972D-4CE5-85D8-923809B6CE12}"/>
              </a:ext>
            </a:extLst>
          </p:cNvPr>
          <p:cNvSpPr/>
          <p:nvPr/>
        </p:nvSpPr>
        <p:spPr>
          <a:xfrm>
            <a:off x="0" y="0"/>
            <a:ext cx="12192000" cy="6858000"/>
          </a:xfrm>
          <a:prstGeom prst="rect">
            <a:avLst/>
          </a:prstGeom>
          <a:gradFill>
            <a:gsLst>
              <a:gs pos="100000">
                <a:srgbClr val="00379E"/>
              </a:gs>
              <a:gs pos="0">
                <a:srgbClr val="FF5A5E"/>
              </a:gs>
            </a:gsLst>
            <a:lin ang="5400000" scaled="1"/>
          </a:gradFill>
          <a:ln w="76200">
            <a:gradFill>
              <a:gsLst>
                <a:gs pos="100000">
                  <a:srgbClr val="00379E"/>
                </a:gs>
                <a:gs pos="0">
                  <a:srgbClr val="FF5A5E"/>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nvGrpSpPr>
          <p:cNvPr id="2" name="Groupe 1">
            <a:extLst>
              <a:ext uri="{FF2B5EF4-FFF2-40B4-BE49-F238E27FC236}">
                <a16:creationId xmlns:a16="http://schemas.microsoft.com/office/drawing/2014/main" id="{AADE6EC4-88CB-457E-A39A-626AB4110129}"/>
              </a:ext>
            </a:extLst>
          </p:cNvPr>
          <p:cNvGrpSpPr/>
          <p:nvPr/>
        </p:nvGrpSpPr>
        <p:grpSpPr>
          <a:xfrm>
            <a:off x="3553755" y="1851645"/>
            <a:ext cx="5084490" cy="3154710"/>
            <a:chOff x="3406367" y="1692658"/>
            <a:chExt cx="5084490" cy="3154710"/>
          </a:xfrm>
        </p:grpSpPr>
        <p:sp>
          <p:nvSpPr>
            <p:cNvPr id="5" name="ZoneTexte 4">
              <a:extLst>
                <a:ext uri="{FF2B5EF4-FFF2-40B4-BE49-F238E27FC236}">
                  <a16:creationId xmlns:a16="http://schemas.microsoft.com/office/drawing/2014/main" id="{52F1BB5B-0AA0-4FDF-A6CD-8651C3FE443E}"/>
                </a:ext>
              </a:extLst>
            </p:cNvPr>
            <p:cNvSpPr txBox="1"/>
            <p:nvPr/>
          </p:nvSpPr>
          <p:spPr>
            <a:xfrm>
              <a:off x="5234609" y="2182505"/>
              <a:ext cx="3256248" cy="2492990"/>
            </a:xfrm>
            <a:prstGeom prst="rect">
              <a:avLst/>
            </a:prstGeom>
            <a:noFill/>
          </p:spPr>
          <p:txBody>
            <a:bodyPr wrap="square">
              <a:spAutoFit/>
            </a:bodyPr>
            <a:lstStyle/>
            <a:p>
              <a:r>
                <a:rPr lang="fr-FR" sz="4400" dirty="0">
                  <a:solidFill>
                    <a:schemeClr val="bg1"/>
                  </a:solidFill>
                </a:rPr>
                <a:t>REPRISE ET DEMARRAGE DE L’ACTIVITE</a:t>
              </a:r>
            </a:p>
            <a:p>
              <a:endParaRPr lang="fr-FR" sz="2400" dirty="0"/>
            </a:p>
          </p:txBody>
        </p:sp>
        <p:sp>
          <p:nvSpPr>
            <p:cNvPr id="8" name="ZoneTexte 7">
              <a:extLst>
                <a:ext uri="{FF2B5EF4-FFF2-40B4-BE49-F238E27FC236}">
                  <a16:creationId xmlns:a16="http://schemas.microsoft.com/office/drawing/2014/main" id="{A4321E0F-FC19-4E75-B56D-97BEC72D8DC9}"/>
                </a:ext>
              </a:extLst>
            </p:cNvPr>
            <p:cNvSpPr txBox="1"/>
            <p:nvPr/>
          </p:nvSpPr>
          <p:spPr>
            <a:xfrm>
              <a:off x="3406367" y="1692658"/>
              <a:ext cx="2643809" cy="3154710"/>
            </a:xfrm>
            <a:prstGeom prst="rect">
              <a:avLst/>
            </a:prstGeom>
            <a:noFill/>
          </p:spPr>
          <p:txBody>
            <a:bodyPr wrap="square">
              <a:spAutoFit/>
            </a:bodyPr>
            <a:lstStyle/>
            <a:p>
              <a:r>
                <a:rPr lang="fr-FR" sz="20100" dirty="0">
                  <a:solidFill>
                    <a:schemeClr val="bg1"/>
                  </a:solidFill>
                  <a:latin typeface="Gill Sans Nova Cond XBd" panose="020B0A06020104020203" pitchFamily="34" charset="0"/>
                  <a:cs typeface="Biome" panose="020B0503030204020804" pitchFamily="34" charset="0"/>
                </a:rPr>
                <a:t>5</a:t>
              </a:r>
              <a:endParaRPr lang="fr-FR" sz="20100" dirty="0">
                <a:latin typeface="Gill Sans Nova Cond XBd" panose="020B0A06020104020203" pitchFamily="34" charset="0"/>
                <a:cs typeface="Biome" panose="020B0503030204020804" pitchFamily="34" charset="0"/>
              </a:endParaRPr>
            </a:p>
          </p:txBody>
        </p:sp>
        <p:cxnSp>
          <p:nvCxnSpPr>
            <p:cNvPr id="6" name="Connecteur droit 5">
              <a:extLst>
                <a:ext uri="{FF2B5EF4-FFF2-40B4-BE49-F238E27FC236}">
                  <a16:creationId xmlns:a16="http://schemas.microsoft.com/office/drawing/2014/main" id="{212575EA-8B4F-41C3-8B74-7701C8AE63DC}"/>
                </a:ext>
              </a:extLst>
            </p:cNvPr>
            <p:cNvCxnSpPr>
              <a:cxnSpLocks/>
            </p:cNvCxnSpPr>
            <p:nvPr/>
          </p:nvCxnSpPr>
          <p:spPr>
            <a:xfrm>
              <a:off x="5059569" y="2395538"/>
              <a:ext cx="0" cy="1706562"/>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97077526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E1E9DD62-8B3D-4740-8AA6-923475C535E2}"/>
              </a:ext>
            </a:extLst>
          </p:cNvPr>
          <p:cNvSpPr/>
          <p:nvPr/>
        </p:nvSpPr>
        <p:spPr>
          <a:xfrm>
            <a:off x="6464729" y="315842"/>
            <a:ext cx="5475519" cy="6399147"/>
          </a:xfrm>
          <a:prstGeom prst="rect">
            <a:avLst/>
          </a:prstGeom>
          <a:solidFill>
            <a:srgbClr val="FF5A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7" name="Rectangle 6">
            <a:extLst>
              <a:ext uri="{FF2B5EF4-FFF2-40B4-BE49-F238E27FC236}">
                <a16:creationId xmlns:a16="http://schemas.microsoft.com/office/drawing/2014/main" id="{37FD30D4-972D-4CE5-85D8-923809B6CE12}"/>
              </a:ext>
            </a:extLst>
          </p:cNvPr>
          <p:cNvSpPr/>
          <p:nvPr/>
        </p:nvSpPr>
        <p:spPr>
          <a:xfrm>
            <a:off x="0" y="0"/>
            <a:ext cx="12192000" cy="6858000"/>
          </a:xfrm>
          <a:prstGeom prst="rect">
            <a:avLst/>
          </a:prstGeom>
          <a:noFill/>
          <a:ln w="76200">
            <a:gradFill>
              <a:gsLst>
                <a:gs pos="0">
                  <a:srgbClr val="00379E"/>
                </a:gs>
                <a:gs pos="100000">
                  <a:srgbClr val="FF5A5E"/>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 name="ZoneTexte 7">
            <a:extLst>
              <a:ext uri="{FF2B5EF4-FFF2-40B4-BE49-F238E27FC236}">
                <a16:creationId xmlns:a16="http://schemas.microsoft.com/office/drawing/2014/main" id="{BE4736B3-F1F2-458D-A697-A63D34D883D5}"/>
              </a:ext>
            </a:extLst>
          </p:cNvPr>
          <p:cNvSpPr txBox="1"/>
          <p:nvPr/>
        </p:nvSpPr>
        <p:spPr>
          <a:xfrm>
            <a:off x="976078" y="315843"/>
            <a:ext cx="3849925" cy="461665"/>
          </a:xfrm>
          <a:prstGeom prst="rect">
            <a:avLst/>
          </a:prstGeom>
          <a:noFill/>
        </p:spPr>
        <p:txBody>
          <a:bodyPr wrap="square">
            <a:spAutoFit/>
          </a:bodyPr>
          <a:lstStyle/>
          <a:p>
            <a:r>
              <a:rPr lang="fr-FR" sz="2400" b="1" dirty="0">
                <a:solidFill>
                  <a:srgbClr val="727272"/>
                </a:solidFill>
              </a:rPr>
              <a:t>Préparer l’acte de cession</a:t>
            </a:r>
          </a:p>
        </p:txBody>
      </p:sp>
      <p:pic>
        <p:nvPicPr>
          <p:cNvPr id="9" name="Image 8">
            <a:extLst>
              <a:ext uri="{FF2B5EF4-FFF2-40B4-BE49-F238E27FC236}">
                <a16:creationId xmlns:a16="http://schemas.microsoft.com/office/drawing/2014/main" id="{34927627-2AA0-46DF-A486-D632B229808C}"/>
              </a:ext>
            </a:extLst>
          </p:cNvPr>
          <p:cNvPicPr>
            <a:picLocks noChangeAspect="1"/>
          </p:cNvPicPr>
          <p:nvPr/>
        </p:nvPicPr>
        <p:blipFill>
          <a:blip r:embed="rId2">
            <a:duotone>
              <a:schemeClr val="accent3">
                <a:shade val="45000"/>
                <a:satMod val="135000"/>
              </a:schemeClr>
              <a:prstClr val="white"/>
            </a:duotone>
          </a:blip>
          <a:stretch>
            <a:fillRect/>
          </a:stretch>
        </p:blipFill>
        <p:spPr>
          <a:xfrm>
            <a:off x="75147" y="133784"/>
            <a:ext cx="825784" cy="825784"/>
          </a:xfrm>
          <a:prstGeom prst="rect">
            <a:avLst/>
          </a:prstGeom>
        </p:spPr>
      </p:pic>
      <p:sp>
        <p:nvSpPr>
          <p:cNvPr id="5" name="ZoneTexte 4">
            <a:extLst>
              <a:ext uri="{FF2B5EF4-FFF2-40B4-BE49-F238E27FC236}">
                <a16:creationId xmlns:a16="http://schemas.microsoft.com/office/drawing/2014/main" id="{FE59C866-F1AB-4766-B7D3-22431FC7EF82}"/>
              </a:ext>
            </a:extLst>
          </p:cNvPr>
          <p:cNvSpPr txBox="1"/>
          <p:nvPr/>
        </p:nvSpPr>
        <p:spPr>
          <a:xfrm>
            <a:off x="198472" y="1177396"/>
            <a:ext cx="6104510" cy="4708981"/>
          </a:xfrm>
          <a:prstGeom prst="rect">
            <a:avLst/>
          </a:prstGeom>
          <a:noFill/>
        </p:spPr>
        <p:txBody>
          <a:bodyPr wrap="square">
            <a:spAutoFit/>
          </a:bodyPr>
          <a:lstStyle/>
          <a:p>
            <a:pPr algn="just"/>
            <a:r>
              <a:rPr lang="fr-FR" sz="2000" b="1" dirty="0"/>
              <a:t>C’est la dernière étape avant de reprendre le flambeau </a:t>
            </a:r>
            <a:r>
              <a:rPr lang="fr-FR" sz="2000" dirty="0"/>
              <a:t>!</a:t>
            </a:r>
          </a:p>
          <a:p>
            <a:pPr algn="just"/>
            <a:endParaRPr lang="fr-FR" sz="2000" dirty="0"/>
          </a:p>
          <a:p>
            <a:pPr algn="just"/>
            <a:r>
              <a:rPr lang="fr-FR" sz="2000" dirty="0"/>
              <a:t>En règle général, c’est l’acquéreur qui fixe la date de signature, </a:t>
            </a:r>
            <a:r>
              <a:rPr lang="fr-FR" sz="2000" b="1" dirty="0"/>
              <a:t>une fois l’audit réalisé, les financements accordés et la structure juridique créée. </a:t>
            </a:r>
          </a:p>
          <a:p>
            <a:pPr algn="just"/>
            <a:endParaRPr lang="fr-FR" sz="2000" dirty="0"/>
          </a:p>
          <a:p>
            <a:pPr algn="just"/>
            <a:r>
              <a:rPr lang="fr-FR" sz="2000" dirty="0"/>
              <a:t>Qu'il s'agisse de la cession d'un fonds de commerce ou d'une cession de titres, la présence d'un notaire n'est pas obligatoire, la vente peut être constatée par acte dit "sous seing privé".</a:t>
            </a:r>
          </a:p>
          <a:p>
            <a:pPr algn="just"/>
            <a:r>
              <a:rPr lang="fr-FR" sz="2000" dirty="0"/>
              <a:t>Il semble par contre évident que </a:t>
            </a:r>
            <a:r>
              <a:rPr lang="fr-FR" sz="2000" b="1" dirty="0"/>
              <a:t>les implications juridiques de l'opération rendent indispensable la présence de conseillers juridiques professionnels </a:t>
            </a:r>
            <a:r>
              <a:rPr lang="fr-FR" sz="2000" dirty="0"/>
              <a:t>(notaire ou avocat) auprès du repreneur et du vendeur.</a:t>
            </a:r>
          </a:p>
          <a:p>
            <a:pPr algn="just"/>
            <a:r>
              <a:rPr lang="fr-FR" sz="2000" dirty="0"/>
              <a:t>  </a:t>
            </a:r>
          </a:p>
        </p:txBody>
      </p:sp>
      <p:sp>
        <p:nvSpPr>
          <p:cNvPr id="10" name="ZoneTexte 9">
            <a:extLst>
              <a:ext uri="{FF2B5EF4-FFF2-40B4-BE49-F238E27FC236}">
                <a16:creationId xmlns:a16="http://schemas.microsoft.com/office/drawing/2014/main" id="{4D16E05F-4A00-4451-ABD1-35AE41689E54}"/>
              </a:ext>
            </a:extLst>
          </p:cNvPr>
          <p:cNvSpPr txBox="1"/>
          <p:nvPr/>
        </p:nvSpPr>
        <p:spPr>
          <a:xfrm>
            <a:off x="6555889" y="391483"/>
            <a:ext cx="5265050" cy="6247864"/>
          </a:xfrm>
          <a:prstGeom prst="rect">
            <a:avLst/>
          </a:prstGeom>
          <a:noFill/>
        </p:spPr>
        <p:txBody>
          <a:bodyPr wrap="square">
            <a:spAutoFit/>
          </a:bodyPr>
          <a:lstStyle/>
          <a:p>
            <a:pPr algn="l"/>
            <a:r>
              <a:rPr lang="fr-FR" sz="1600" b="1" dirty="0">
                <a:solidFill>
                  <a:srgbClr val="333132"/>
                </a:solidFill>
                <a:latin typeface="roboto-regular"/>
              </a:rPr>
              <a:t>Exemples de documents à signer le jour J : </a:t>
            </a:r>
          </a:p>
          <a:p>
            <a:pPr marL="285750" indent="-285750" algn="l">
              <a:buFont typeface="Arial" panose="020B0604020202020204" pitchFamily="34" charset="0"/>
              <a:buChar char="•"/>
            </a:pPr>
            <a:endParaRPr lang="fr-FR" sz="1600" dirty="0">
              <a:solidFill>
                <a:srgbClr val="333132"/>
              </a:solidFill>
              <a:latin typeface="roboto-regular"/>
            </a:endParaRPr>
          </a:p>
          <a:p>
            <a:pPr marL="285750" indent="-285750" algn="l">
              <a:buFont typeface="Arial" panose="020B0604020202020204" pitchFamily="34" charset="0"/>
              <a:buChar char="•"/>
            </a:pPr>
            <a:r>
              <a:rPr lang="fr-FR" sz="1600" dirty="0">
                <a:solidFill>
                  <a:srgbClr val="333132"/>
                </a:solidFill>
                <a:latin typeface="roboto-regular"/>
              </a:rPr>
              <a:t>L</a:t>
            </a:r>
            <a:r>
              <a:rPr lang="fr-FR" sz="1600" b="0" i="0" dirty="0">
                <a:solidFill>
                  <a:srgbClr val="333132"/>
                </a:solidFill>
                <a:effectLst/>
                <a:latin typeface="roboto-regular"/>
              </a:rPr>
              <a:t>'acte de cession (obligatoire en cas de cession de parts sociales ou actions, et de fonds de commerce)</a:t>
            </a:r>
            <a:br>
              <a:rPr lang="fr-FR" sz="1600" b="0" i="0" dirty="0">
                <a:solidFill>
                  <a:srgbClr val="333132"/>
                </a:solidFill>
                <a:effectLst/>
                <a:latin typeface="roboto-regular"/>
              </a:rPr>
            </a:br>
            <a:endParaRPr lang="fr-FR" sz="1600" dirty="0">
              <a:solidFill>
                <a:srgbClr val="333132"/>
              </a:solidFill>
              <a:latin typeface="roboto-regular"/>
            </a:endParaRPr>
          </a:p>
          <a:p>
            <a:pPr marL="285750" indent="-285750" algn="l">
              <a:buFont typeface="Arial" panose="020B0604020202020204" pitchFamily="34" charset="0"/>
              <a:buChar char="•"/>
            </a:pPr>
            <a:r>
              <a:rPr lang="fr-FR" sz="1600" dirty="0">
                <a:solidFill>
                  <a:srgbClr val="333132"/>
                </a:solidFill>
                <a:latin typeface="roboto-regular"/>
              </a:rPr>
              <a:t>L</a:t>
            </a:r>
            <a:r>
              <a:rPr lang="fr-FR" sz="1600" b="0" i="0" dirty="0">
                <a:solidFill>
                  <a:srgbClr val="333132"/>
                </a:solidFill>
                <a:effectLst/>
                <a:latin typeface="roboto-regular"/>
              </a:rPr>
              <a:t>a vente du stock (cession de fonds de commerce)</a:t>
            </a:r>
            <a:br>
              <a:rPr lang="fr-FR" sz="1600" b="0" i="0" dirty="0">
                <a:solidFill>
                  <a:srgbClr val="333132"/>
                </a:solidFill>
                <a:effectLst/>
                <a:latin typeface="roboto-regular"/>
              </a:rPr>
            </a:br>
            <a:endParaRPr lang="fr-FR" sz="1600" dirty="0">
              <a:solidFill>
                <a:srgbClr val="333132"/>
              </a:solidFill>
              <a:latin typeface="roboto-regular"/>
            </a:endParaRPr>
          </a:p>
          <a:p>
            <a:pPr marL="285750" indent="-285750" algn="l">
              <a:buFont typeface="Arial" panose="020B0604020202020204" pitchFamily="34" charset="0"/>
              <a:buChar char="•"/>
            </a:pPr>
            <a:r>
              <a:rPr lang="fr-FR" sz="1600" b="0" i="0" dirty="0">
                <a:solidFill>
                  <a:srgbClr val="333132"/>
                </a:solidFill>
                <a:effectLst/>
                <a:latin typeface="roboto-regular"/>
              </a:rPr>
              <a:t>Les ordres de mouvement des actions</a:t>
            </a:r>
            <a:br>
              <a:rPr lang="fr-FR" sz="1600" b="0" i="0" dirty="0">
                <a:solidFill>
                  <a:srgbClr val="333132"/>
                </a:solidFill>
                <a:effectLst/>
                <a:latin typeface="roboto-regular"/>
              </a:rPr>
            </a:br>
            <a:endParaRPr lang="fr-FR" sz="1600" dirty="0">
              <a:solidFill>
                <a:srgbClr val="333132"/>
              </a:solidFill>
              <a:latin typeface="roboto-regular"/>
            </a:endParaRPr>
          </a:p>
          <a:p>
            <a:pPr marL="285750" indent="-285750" algn="l">
              <a:buFont typeface="Arial" panose="020B0604020202020204" pitchFamily="34" charset="0"/>
              <a:buChar char="•"/>
            </a:pPr>
            <a:r>
              <a:rPr lang="fr-FR" sz="1600" b="0" i="0" dirty="0">
                <a:solidFill>
                  <a:srgbClr val="333132"/>
                </a:solidFill>
                <a:effectLst/>
                <a:latin typeface="roboto-regular"/>
              </a:rPr>
              <a:t>L'acte de séquestre du prix de vente (cession de fonds de commerce)</a:t>
            </a:r>
          </a:p>
          <a:p>
            <a:pPr marL="285750" indent="-285750" algn="l">
              <a:buFont typeface="Arial" panose="020B0604020202020204" pitchFamily="34" charset="0"/>
              <a:buChar char="•"/>
            </a:pPr>
            <a:endParaRPr lang="fr-FR" sz="1600" dirty="0">
              <a:solidFill>
                <a:srgbClr val="333132"/>
              </a:solidFill>
              <a:latin typeface="roboto-regular"/>
            </a:endParaRPr>
          </a:p>
          <a:p>
            <a:pPr marL="285750" indent="-285750" algn="l">
              <a:buFont typeface="Arial" panose="020B0604020202020204" pitchFamily="34" charset="0"/>
              <a:buChar char="•"/>
            </a:pPr>
            <a:r>
              <a:rPr lang="fr-FR" sz="1600" dirty="0">
                <a:solidFill>
                  <a:srgbClr val="333132"/>
                </a:solidFill>
                <a:latin typeface="roboto-regular"/>
              </a:rPr>
              <a:t>L</a:t>
            </a:r>
            <a:r>
              <a:rPr lang="fr-FR" sz="1600" b="0" i="0" dirty="0">
                <a:solidFill>
                  <a:srgbClr val="333132"/>
                </a:solidFill>
                <a:effectLst/>
                <a:latin typeface="roboto-regular"/>
              </a:rPr>
              <a:t>a garantie d'actif et de passif adossée à une situation de référence (cession de parts sociales ou actions)</a:t>
            </a:r>
          </a:p>
          <a:p>
            <a:pPr marL="285750" indent="-285750" algn="l">
              <a:buFont typeface="Arial" panose="020B0604020202020204" pitchFamily="34" charset="0"/>
              <a:buChar char="•"/>
            </a:pPr>
            <a:endParaRPr lang="fr-FR" sz="1600" dirty="0">
              <a:solidFill>
                <a:srgbClr val="333132"/>
              </a:solidFill>
              <a:latin typeface="roboto-regular"/>
            </a:endParaRPr>
          </a:p>
          <a:p>
            <a:pPr marL="285750" indent="-285750" algn="l">
              <a:buFont typeface="Arial" panose="020B0604020202020204" pitchFamily="34" charset="0"/>
              <a:buChar char="•"/>
            </a:pPr>
            <a:r>
              <a:rPr lang="fr-FR" sz="1600" dirty="0">
                <a:solidFill>
                  <a:srgbClr val="333132"/>
                </a:solidFill>
                <a:latin typeface="roboto-regular"/>
              </a:rPr>
              <a:t>L</a:t>
            </a:r>
            <a:r>
              <a:rPr lang="fr-FR" sz="1600" b="0" i="0" dirty="0">
                <a:solidFill>
                  <a:srgbClr val="333132"/>
                </a:solidFill>
                <a:effectLst/>
                <a:latin typeface="roboto-regular"/>
              </a:rPr>
              <a:t>es cautions et garanties</a:t>
            </a:r>
          </a:p>
          <a:p>
            <a:pPr marL="285750" indent="-285750" algn="l">
              <a:buFont typeface="Arial" panose="020B0604020202020204" pitchFamily="34" charset="0"/>
              <a:buChar char="•"/>
            </a:pPr>
            <a:endParaRPr lang="fr-FR" sz="1600" dirty="0">
              <a:solidFill>
                <a:srgbClr val="333132"/>
              </a:solidFill>
              <a:latin typeface="roboto-regular"/>
            </a:endParaRPr>
          </a:p>
          <a:p>
            <a:pPr marL="285750" indent="-285750" algn="l">
              <a:buFont typeface="Arial" panose="020B0604020202020204" pitchFamily="34" charset="0"/>
              <a:buChar char="•"/>
            </a:pPr>
            <a:r>
              <a:rPr lang="fr-FR" sz="1600" b="0" i="0" dirty="0">
                <a:solidFill>
                  <a:srgbClr val="333132"/>
                </a:solidFill>
                <a:effectLst/>
                <a:latin typeface="roboto-regular"/>
              </a:rPr>
              <a:t>Les documents sociaux consécutifs au changement d'actionnaires / porteurs de part (assemblée générale, nominations, etc.)</a:t>
            </a:r>
          </a:p>
          <a:p>
            <a:pPr marL="285750" indent="-285750" algn="l">
              <a:buFont typeface="Arial" panose="020B0604020202020204" pitchFamily="34" charset="0"/>
              <a:buChar char="•"/>
            </a:pPr>
            <a:endParaRPr lang="fr-FR" sz="1600" dirty="0">
              <a:solidFill>
                <a:srgbClr val="333132"/>
              </a:solidFill>
              <a:latin typeface="roboto-regular"/>
            </a:endParaRPr>
          </a:p>
          <a:p>
            <a:pPr marL="285750" indent="-285750" algn="l">
              <a:buFont typeface="Arial" panose="020B0604020202020204" pitchFamily="34" charset="0"/>
              <a:buChar char="•"/>
            </a:pPr>
            <a:r>
              <a:rPr lang="fr-FR" sz="1600" dirty="0">
                <a:solidFill>
                  <a:srgbClr val="333132"/>
                </a:solidFill>
                <a:latin typeface="roboto-regular"/>
              </a:rPr>
              <a:t>L</a:t>
            </a:r>
            <a:r>
              <a:rPr lang="fr-FR" sz="1600" b="0" i="0" dirty="0">
                <a:solidFill>
                  <a:srgbClr val="333132"/>
                </a:solidFill>
                <a:effectLst/>
                <a:latin typeface="roboto-regular"/>
              </a:rPr>
              <a:t>es déclarations et actes divers (agrément statutaire des nouveaux actionnaires et porteurs de parts, pacte d'actionnaires, etc.)</a:t>
            </a:r>
          </a:p>
        </p:txBody>
      </p:sp>
      <p:sp>
        <p:nvSpPr>
          <p:cNvPr id="2" name="AutoShape 2" descr="SVG &amp;gt; symbole équipement machine réglage - Image et icône SVG gratuite. |  SVG Silh">
            <a:extLst>
              <a:ext uri="{FF2B5EF4-FFF2-40B4-BE49-F238E27FC236}">
                <a16:creationId xmlns:a16="http://schemas.microsoft.com/office/drawing/2014/main" id="{BE1B05C1-42A2-B4A7-CBD6-13FD5B5AC876}"/>
              </a:ext>
            </a:extLst>
          </p:cNvPr>
          <p:cNvSpPr>
            <a:spLocks noChangeAspect="1" noChangeArrowheads="1"/>
          </p:cNvSpPr>
          <p:nvPr/>
        </p:nvSpPr>
        <p:spPr bwMode="auto">
          <a:xfrm>
            <a:off x="1032653" y="5914914"/>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fr-FR"/>
          </a:p>
        </p:txBody>
      </p:sp>
      <p:sp>
        <p:nvSpPr>
          <p:cNvPr id="3" name="Rectangle 2">
            <a:extLst>
              <a:ext uri="{FF2B5EF4-FFF2-40B4-BE49-F238E27FC236}">
                <a16:creationId xmlns:a16="http://schemas.microsoft.com/office/drawing/2014/main" id="{BCAF1E35-D77C-3C04-E3A7-EE418BEB5DE6}"/>
              </a:ext>
            </a:extLst>
          </p:cNvPr>
          <p:cNvSpPr/>
          <p:nvPr/>
        </p:nvSpPr>
        <p:spPr>
          <a:xfrm>
            <a:off x="488039" y="5869858"/>
            <a:ext cx="4735874" cy="711849"/>
          </a:xfrm>
          <a:prstGeom prst="rect">
            <a:avLst/>
          </a:prstGeom>
          <a:noFill/>
          <a:ln w="28575">
            <a:solidFill>
              <a:srgbClr val="6F46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4" name="Picture 4">
            <a:extLst>
              <a:ext uri="{FF2B5EF4-FFF2-40B4-BE49-F238E27FC236}">
                <a16:creationId xmlns:a16="http://schemas.microsoft.com/office/drawing/2014/main" id="{2B9507DE-896D-C182-FA3B-E3BD54735C6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5627" y="5906924"/>
            <a:ext cx="608220" cy="608220"/>
          </a:xfrm>
          <a:prstGeom prst="rect">
            <a:avLst/>
          </a:prstGeom>
          <a:noFill/>
          <a:extLst>
            <a:ext uri="{909E8E84-426E-40DD-AFC4-6F175D3DCCD1}">
              <a14:hiddenFill xmlns:a14="http://schemas.microsoft.com/office/drawing/2010/main">
                <a:solidFill>
                  <a:srgbClr val="FFFFFF"/>
                </a:solidFill>
              </a14:hiddenFill>
            </a:ext>
          </a:extLst>
        </p:spPr>
      </p:pic>
      <p:sp>
        <p:nvSpPr>
          <p:cNvPr id="6" name="ZoneTexte 5">
            <a:extLst>
              <a:ext uri="{FF2B5EF4-FFF2-40B4-BE49-F238E27FC236}">
                <a16:creationId xmlns:a16="http://schemas.microsoft.com/office/drawing/2014/main" id="{21CDBD48-07F8-5088-D3CC-58D57F931E61}"/>
              </a:ext>
            </a:extLst>
          </p:cNvPr>
          <p:cNvSpPr txBox="1"/>
          <p:nvPr/>
        </p:nvSpPr>
        <p:spPr>
          <a:xfrm>
            <a:off x="1067238" y="5873821"/>
            <a:ext cx="4164263" cy="707886"/>
          </a:xfrm>
          <a:prstGeom prst="rect">
            <a:avLst/>
          </a:prstGeom>
          <a:noFill/>
        </p:spPr>
        <p:txBody>
          <a:bodyPr wrap="square" rtlCol="0">
            <a:spAutoFit/>
          </a:bodyPr>
          <a:lstStyle/>
          <a:p>
            <a:r>
              <a:rPr lang="fr-FR" sz="2000" b="1" dirty="0"/>
              <a:t>Fiche outil n°17 – Préparer l’acte de cession</a:t>
            </a:r>
          </a:p>
        </p:txBody>
      </p:sp>
    </p:spTree>
    <p:extLst>
      <p:ext uri="{BB962C8B-B14F-4D97-AF65-F5344CB8AC3E}">
        <p14:creationId xmlns:p14="http://schemas.microsoft.com/office/powerpoint/2010/main" val="13036121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descr="SVG &amp;gt; symbole équipement machine réglage - Image et icône SVG gratuite. |  SVG Silh">
            <a:extLst>
              <a:ext uri="{FF2B5EF4-FFF2-40B4-BE49-F238E27FC236}">
                <a16:creationId xmlns:a16="http://schemas.microsoft.com/office/drawing/2014/main" id="{1A5FD290-D09C-426B-A039-8FD078187347}"/>
              </a:ext>
            </a:extLst>
          </p:cNvPr>
          <p:cNvSpPr>
            <a:spLocks noChangeAspect="1" noChangeArrowheads="1"/>
          </p:cNvSpPr>
          <p:nvPr/>
        </p:nvSpPr>
        <p:spPr bwMode="auto">
          <a:xfrm>
            <a:off x="1032653" y="5914914"/>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fr-FR"/>
          </a:p>
        </p:txBody>
      </p:sp>
      <p:sp>
        <p:nvSpPr>
          <p:cNvPr id="8" name="ZoneTexte 7">
            <a:extLst>
              <a:ext uri="{FF2B5EF4-FFF2-40B4-BE49-F238E27FC236}">
                <a16:creationId xmlns:a16="http://schemas.microsoft.com/office/drawing/2014/main" id="{BE4736B3-F1F2-458D-A697-A63D34D883D5}"/>
              </a:ext>
            </a:extLst>
          </p:cNvPr>
          <p:cNvSpPr txBox="1"/>
          <p:nvPr/>
        </p:nvSpPr>
        <p:spPr>
          <a:xfrm>
            <a:off x="976078" y="315843"/>
            <a:ext cx="4672554" cy="461665"/>
          </a:xfrm>
          <a:prstGeom prst="rect">
            <a:avLst/>
          </a:prstGeom>
          <a:noFill/>
        </p:spPr>
        <p:txBody>
          <a:bodyPr wrap="square">
            <a:spAutoFit/>
          </a:bodyPr>
          <a:lstStyle/>
          <a:p>
            <a:r>
              <a:rPr lang="fr-FR" sz="2400" b="1" dirty="0">
                <a:solidFill>
                  <a:srgbClr val="727272"/>
                </a:solidFill>
              </a:rPr>
              <a:t>Être accompagner par le cédant</a:t>
            </a:r>
          </a:p>
        </p:txBody>
      </p:sp>
      <p:pic>
        <p:nvPicPr>
          <p:cNvPr id="9" name="Image 8">
            <a:extLst>
              <a:ext uri="{FF2B5EF4-FFF2-40B4-BE49-F238E27FC236}">
                <a16:creationId xmlns:a16="http://schemas.microsoft.com/office/drawing/2014/main" id="{34927627-2AA0-46DF-A486-D632B229808C}"/>
              </a:ext>
            </a:extLst>
          </p:cNvPr>
          <p:cNvPicPr>
            <a:picLocks noChangeAspect="1"/>
          </p:cNvPicPr>
          <p:nvPr/>
        </p:nvPicPr>
        <p:blipFill>
          <a:blip r:embed="rId2">
            <a:duotone>
              <a:schemeClr val="accent3">
                <a:shade val="45000"/>
                <a:satMod val="135000"/>
              </a:schemeClr>
              <a:prstClr val="white"/>
            </a:duotone>
          </a:blip>
          <a:stretch>
            <a:fillRect/>
          </a:stretch>
        </p:blipFill>
        <p:spPr>
          <a:xfrm>
            <a:off x="75147" y="133784"/>
            <a:ext cx="825784" cy="825784"/>
          </a:xfrm>
          <a:prstGeom prst="rect">
            <a:avLst/>
          </a:prstGeom>
        </p:spPr>
      </p:pic>
      <p:sp>
        <p:nvSpPr>
          <p:cNvPr id="26" name="Rectangle 25">
            <a:extLst>
              <a:ext uri="{FF2B5EF4-FFF2-40B4-BE49-F238E27FC236}">
                <a16:creationId xmlns:a16="http://schemas.microsoft.com/office/drawing/2014/main" id="{F378425D-07AA-B456-2F78-9C2F3D2B98FF}"/>
              </a:ext>
            </a:extLst>
          </p:cNvPr>
          <p:cNvSpPr/>
          <p:nvPr/>
        </p:nvSpPr>
        <p:spPr>
          <a:xfrm>
            <a:off x="488039" y="5869858"/>
            <a:ext cx="4735874" cy="711849"/>
          </a:xfrm>
          <a:prstGeom prst="rect">
            <a:avLst/>
          </a:prstGeom>
          <a:noFill/>
          <a:ln w="28575">
            <a:solidFill>
              <a:srgbClr val="6F46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27" name="Picture 4">
            <a:extLst>
              <a:ext uri="{FF2B5EF4-FFF2-40B4-BE49-F238E27FC236}">
                <a16:creationId xmlns:a16="http://schemas.microsoft.com/office/drawing/2014/main" id="{A59E41C4-C37D-1B44-40E1-2D36D9529A3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5627" y="5906924"/>
            <a:ext cx="608220" cy="608220"/>
          </a:xfrm>
          <a:prstGeom prst="rect">
            <a:avLst/>
          </a:prstGeom>
          <a:noFill/>
          <a:extLst>
            <a:ext uri="{909E8E84-426E-40DD-AFC4-6F175D3DCCD1}">
              <a14:hiddenFill xmlns:a14="http://schemas.microsoft.com/office/drawing/2010/main">
                <a:solidFill>
                  <a:srgbClr val="FFFFFF"/>
                </a:solidFill>
              </a14:hiddenFill>
            </a:ext>
          </a:extLst>
        </p:spPr>
      </p:pic>
      <p:sp>
        <p:nvSpPr>
          <p:cNvPr id="28" name="ZoneTexte 27">
            <a:extLst>
              <a:ext uri="{FF2B5EF4-FFF2-40B4-BE49-F238E27FC236}">
                <a16:creationId xmlns:a16="http://schemas.microsoft.com/office/drawing/2014/main" id="{726A5458-6EAB-0C0E-CD53-FED2F0776B2A}"/>
              </a:ext>
            </a:extLst>
          </p:cNvPr>
          <p:cNvSpPr txBox="1"/>
          <p:nvPr/>
        </p:nvSpPr>
        <p:spPr>
          <a:xfrm>
            <a:off x="1067238" y="5873821"/>
            <a:ext cx="4164263" cy="1015663"/>
          </a:xfrm>
          <a:prstGeom prst="rect">
            <a:avLst/>
          </a:prstGeom>
          <a:noFill/>
        </p:spPr>
        <p:txBody>
          <a:bodyPr wrap="square" rtlCol="0">
            <a:spAutoFit/>
          </a:bodyPr>
          <a:lstStyle/>
          <a:p>
            <a:r>
              <a:rPr lang="fr-FR" sz="2000" b="1" dirty="0"/>
              <a:t>Fiche outil n°18 – Être accompagné par le cédant </a:t>
            </a:r>
          </a:p>
          <a:p>
            <a:endParaRPr lang="fr-FR" sz="2000" b="1" dirty="0"/>
          </a:p>
        </p:txBody>
      </p:sp>
      <p:sp>
        <p:nvSpPr>
          <p:cNvPr id="14" name="Rectangle 13">
            <a:extLst>
              <a:ext uri="{FF2B5EF4-FFF2-40B4-BE49-F238E27FC236}">
                <a16:creationId xmlns:a16="http://schemas.microsoft.com/office/drawing/2014/main" id="{D202E3D7-FC73-716F-E17B-2CA959CF8CA6}"/>
              </a:ext>
            </a:extLst>
          </p:cNvPr>
          <p:cNvSpPr/>
          <p:nvPr/>
        </p:nvSpPr>
        <p:spPr>
          <a:xfrm>
            <a:off x="0" y="0"/>
            <a:ext cx="12192000" cy="6858000"/>
          </a:xfrm>
          <a:prstGeom prst="rect">
            <a:avLst/>
          </a:prstGeom>
          <a:noFill/>
          <a:ln w="76200">
            <a:gradFill>
              <a:gsLst>
                <a:gs pos="100000">
                  <a:srgbClr val="00379E"/>
                </a:gs>
                <a:gs pos="0">
                  <a:srgbClr val="FF5A5E"/>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 name="ZoneTexte 2">
            <a:extLst>
              <a:ext uri="{FF2B5EF4-FFF2-40B4-BE49-F238E27FC236}">
                <a16:creationId xmlns:a16="http://schemas.microsoft.com/office/drawing/2014/main" id="{3BB55287-CA88-B1BA-5EC5-4597F4D497C0}"/>
              </a:ext>
            </a:extLst>
          </p:cNvPr>
          <p:cNvSpPr txBox="1"/>
          <p:nvPr/>
        </p:nvSpPr>
        <p:spPr>
          <a:xfrm>
            <a:off x="404381" y="1210289"/>
            <a:ext cx="5607960" cy="4401205"/>
          </a:xfrm>
          <a:prstGeom prst="rect">
            <a:avLst/>
          </a:prstGeom>
          <a:noFill/>
        </p:spPr>
        <p:txBody>
          <a:bodyPr wrap="square" rtlCol="0">
            <a:spAutoFit/>
          </a:bodyPr>
          <a:lstStyle/>
          <a:p>
            <a:pPr algn="just"/>
            <a:r>
              <a:rPr lang="fr-FR" sz="2000" dirty="0"/>
              <a:t>Afin d’assurer le démarrage de sa nouvelle activité, il est impératif d’avoir un maximum de connaissances sur l’entreprise. Il est donc vivement conseillé d’être accompagné par le cédant durant les premières semaines. Ainsi, il est utile d’instaurer un climat de confiance avec le cédant dès les premiers échanges. </a:t>
            </a:r>
            <a:r>
              <a:rPr lang="fr-FR" sz="2000" b="1" dirty="0"/>
              <a:t>La qualité de la passation dépendra directement de la qualité de la relation cédant/repreneur. </a:t>
            </a:r>
          </a:p>
          <a:p>
            <a:pPr algn="just"/>
            <a:endParaRPr lang="fr-FR" sz="2000" dirty="0"/>
          </a:p>
          <a:p>
            <a:pPr algn="just"/>
            <a:r>
              <a:rPr lang="fr-FR" sz="2000" dirty="0"/>
              <a:t>Lors de cette phase d’accompagnement </a:t>
            </a:r>
            <a:r>
              <a:rPr lang="fr-FR" sz="2000" b="1" dirty="0"/>
              <a:t>le cédant partagera des informations précieuses</a:t>
            </a:r>
            <a:r>
              <a:rPr lang="fr-FR" sz="2000" dirty="0"/>
              <a:t> sur le fonctionnement de l’entreprise, les clients, les fournisseurs etc… </a:t>
            </a:r>
          </a:p>
        </p:txBody>
      </p:sp>
      <p:pic>
        <p:nvPicPr>
          <p:cNvPr id="2050" name="Picture 2" descr="Relais images libres de droit, photos de Relais | Depositphotos">
            <a:extLst>
              <a:ext uri="{FF2B5EF4-FFF2-40B4-BE49-F238E27FC236}">
                <a16:creationId xmlns:a16="http://schemas.microsoft.com/office/drawing/2014/main" id="{8B1A8DAD-D309-D912-51C1-D9270B0AB9A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700926" y="1885950"/>
            <a:ext cx="4367123" cy="30861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2250150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descr="SVG &amp;gt; symbole équipement machine réglage - Image et icône SVG gratuite. |  SVG Silh">
            <a:extLst>
              <a:ext uri="{FF2B5EF4-FFF2-40B4-BE49-F238E27FC236}">
                <a16:creationId xmlns:a16="http://schemas.microsoft.com/office/drawing/2014/main" id="{1A5FD290-D09C-426B-A039-8FD078187347}"/>
              </a:ext>
            </a:extLst>
          </p:cNvPr>
          <p:cNvSpPr>
            <a:spLocks noChangeAspect="1" noChangeArrowheads="1"/>
          </p:cNvSpPr>
          <p:nvPr/>
        </p:nvSpPr>
        <p:spPr bwMode="auto">
          <a:xfrm>
            <a:off x="1032653" y="5914914"/>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fr-FR"/>
          </a:p>
        </p:txBody>
      </p:sp>
      <p:sp>
        <p:nvSpPr>
          <p:cNvPr id="8" name="ZoneTexte 7">
            <a:extLst>
              <a:ext uri="{FF2B5EF4-FFF2-40B4-BE49-F238E27FC236}">
                <a16:creationId xmlns:a16="http://schemas.microsoft.com/office/drawing/2014/main" id="{BE4736B3-F1F2-458D-A697-A63D34D883D5}"/>
              </a:ext>
            </a:extLst>
          </p:cNvPr>
          <p:cNvSpPr txBox="1"/>
          <p:nvPr/>
        </p:nvSpPr>
        <p:spPr>
          <a:xfrm>
            <a:off x="976078" y="315843"/>
            <a:ext cx="3360078" cy="461665"/>
          </a:xfrm>
          <a:prstGeom prst="rect">
            <a:avLst/>
          </a:prstGeom>
          <a:noFill/>
        </p:spPr>
        <p:txBody>
          <a:bodyPr wrap="square">
            <a:spAutoFit/>
          </a:bodyPr>
          <a:lstStyle/>
          <a:p>
            <a:r>
              <a:rPr lang="fr-FR" sz="2400" b="1" dirty="0">
                <a:solidFill>
                  <a:srgbClr val="727272"/>
                </a:solidFill>
              </a:rPr>
              <a:t>Trouver un mentor</a:t>
            </a:r>
          </a:p>
        </p:txBody>
      </p:sp>
      <p:pic>
        <p:nvPicPr>
          <p:cNvPr id="9" name="Image 8">
            <a:extLst>
              <a:ext uri="{FF2B5EF4-FFF2-40B4-BE49-F238E27FC236}">
                <a16:creationId xmlns:a16="http://schemas.microsoft.com/office/drawing/2014/main" id="{34927627-2AA0-46DF-A486-D632B229808C}"/>
              </a:ext>
            </a:extLst>
          </p:cNvPr>
          <p:cNvPicPr>
            <a:picLocks noChangeAspect="1"/>
          </p:cNvPicPr>
          <p:nvPr/>
        </p:nvPicPr>
        <p:blipFill>
          <a:blip r:embed="rId2">
            <a:duotone>
              <a:schemeClr val="accent3">
                <a:shade val="45000"/>
                <a:satMod val="135000"/>
              </a:schemeClr>
              <a:prstClr val="white"/>
            </a:duotone>
          </a:blip>
          <a:stretch>
            <a:fillRect/>
          </a:stretch>
        </p:blipFill>
        <p:spPr>
          <a:xfrm>
            <a:off x="75147" y="133784"/>
            <a:ext cx="825784" cy="825784"/>
          </a:xfrm>
          <a:prstGeom prst="rect">
            <a:avLst/>
          </a:prstGeom>
        </p:spPr>
      </p:pic>
      <p:sp>
        <p:nvSpPr>
          <p:cNvPr id="26" name="Rectangle 25">
            <a:extLst>
              <a:ext uri="{FF2B5EF4-FFF2-40B4-BE49-F238E27FC236}">
                <a16:creationId xmlns:a16="http://schemas.microsoft.com/office/drawing/2014/main" id="{F378425D-07AA-B456-2F78-9C2F3D2B98FF}"/>
              </a:ext>
            </a:extLst>
          </p:cNvPr>
          <p:cNvSpPr/>
          <p:nvPr/>
        </p:nvSpPr>
        <p:spPr>
          <a:xfrm>
            <a:off x="488039" y="5869858"/>
            <a:ext cx="4735874" cy="711849"/>
          </a:xfrm>
          <a:prstGeom prst="rect">
            <a:avLst/>
          </a:prstGeom>
          <a:noFill/>
          <a:ln w="28575">
            <a:solidFill>
              <a:srgbClr val="6F46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8" name="ZoneTexte 27">
            <a:extLst>
              <a:ext uri="{FF2B5EF4-FFF2-40B4-BE49-F238E27FC236}">
                <a16:creationId xmlns:a16="http://schemas.microsoft.com/office/drawing/2014/main" id="{726A5458-6EAB-0C0E-CD53-FED2F0776B2A}"/>
              </a:ext>
            </a:extLst>
          </p:cNvPr>
          <p:cNvSpPr txBox="1"/>
          <p:nvPr/>
        </p:nvSpPr>
        <p:spPr>
          <a:xfrm>
            <a:off x="1059650" y="6019659"/>
            <a:ext cx="4164263" cy="400110"/>
          </a:xfrm>
          <a:prstGeom prst="rect">
            <a:avLst/>
          </a:prstGeom>
          <a:noFill/>
        </p:spPr>
        <p:txBody>
          <a:bodyPr wrap="square" rtlCol="0">
            <a:spAutoFit/>
          </a:bodyPr>
          <a:lstStyle/>
          <a:p>
            <a:r>
              <a:rPr lang="fr-FR" sz="2000" b="1" dirty="0"/>
              <a:t>Fiche outil n°19 – Trouver un mentor</a:t>
            </a:r>
          </a:p>
        </p:txBody>
      </p:sp>
      <p:sp>
        <p:nvSpPr>
          <p:cNvPr id="14" name="Rectangle 13">
            <a:extLst>
              <a:ext uri="{FF2B5EF4-FFF2-40B4-BE49-F238E27FC236}">
                <a16:creationId xmlns:a16="http://schemas.microsoft.com/office/drawing/2014/main" id="{D202E3D7-FC73-716F-E17B-2CA959CF8CA6}"/>
              </a:ext>
            </a:extLst>
          </p:cNvPr>
          <p:cNvSpPr/>
          <p:nvPr/>
        </p:nvSpPr>
        <p:spPr>
          <a:xfrm>
            <a:off x="0" y="0"/>
            <a:ext cx="12192000" cy="6858000"/>
          </a:xfrm>
          <a:prstGeom prst="rect">
            <a:avLst/>
          </a:prstGeom>
          <a:noFill/>
          <a:ln w="76200">
            <a:gradFill>
              <a:gsLst>
                <a:gs pos="100000">
                  <a:srgbClr val="00379E"/>
                </a:gs>
                <a:gs pos="0">
                  <a:srgbClr val="FF5A5E"/>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4" name="Image 3">
            <a:extLst>
              <a:ext uri="{FF2B5EF4-FFF2-40B4-BE49-F238E27FC236}">
                <a16:creationId xmlns:a16="http://schemas.microsoft.com/office/drawing/2014/main" id="{B93D3278-38DB-1AD6-798F-DCEA5BAEC1CD}"/>
              </a:ext>
            </a:extLst>
          </p:cNvPr>
          <p:cNvPicPr>
            <a:picLocks noChangeAspect="1"/>
          </p:cNvPicPr>
          <p:nvPr/>
        </p:nvPicPr>
        <p:blipFill rotWithShape="1">
          <a:blip r:embed="rId3"/>
          <a:srcRect l="1591" t="28592" r="61469" b="33110"/>
          <a:stretch/>
        </p:blipFill>
        <p:spPr>
          <a:xfrm>
            <a:off x="6166822" y="1736739"/>
            <a:ext cx="5648503" cy="3292461"/>
          </a:xfrm>
          <a:prstGeom prst="rect">
            <a:avLst/>
          </a:prstGeom>
          <a:ln>
            <a:noFill/>
          </a:ln>
          <a:effectLst>
            <a:outerShdw blurRad="292100" dist="139700" dir="2700000" algn="tl" rotWithShape="0">
              <a:srgbClr val="333333">
                <a:alpha val="65000"/>
              </a:srgbClr>
            </a:outerShdw>
          </a:effectLst>
        </p:spPr>
      </p:pic>
      <p:sp>
        <p:nvSpPr>
          <p:cNvPr id="3" name="ZoneTexte 2">
            <a:extLst>
              <a:ext uri="{FF2B5EF4-FFF2-40B4-BE49-F238E27FC236}">
                <a16:creationId xmlns:a16="http://schemas.microsoft.com/office/drawing/2014/main" id="{60BE4ACD-B469-162A-4046-11ECB46FA10C}"/>
              </a:ext>
            </a:extLst>
          </p:cNvPr>
          <p:cNvSpPr txBox="1"/>
          <p:nvPr/>
        </p:nvSpPr>
        <p:spPr>
          <a:xfrm>
            <a:off x="347308" y="1268598"/>
            <a:ext cx="5530211" cy="4401205"/>
          </a:xfrm>
          <a:prstGeom prst="rect">
            <a:avLst/>
          </a:prstGeom>
          <a:noFill/>
        </p:spPr>
        <p:txBody>
          <a:bodyPr wrap="square" rtlCol="0">
            <a:spAutoFit/>
          </a:bodyPr>
          <a:lstStyle/>
          <a:p>
            <a:pPr algn="just"/>
            <a:r>
              <a:rPr lang="fr-FR" sz="2000" b="1" dirty="0"/>
              <a:t>70 % des petites entreprises qui reçoivent un soutien sous forme de mentorat survivent pendant cinq ans ou plus. </a:t>
            </a:r>
            <a:r>
              <a:rPr lang="fr-FR" sz="2000" dirty="0">
                <a:solidFill>
                  <a:srgbClr val="202124"/>
                </a:solidFill>
              </a:rPr>
              <a:t>C</a:t>
            </a:r>
            <a:r>
              <a:rPr lang="fr-FR" sz="2000" b="0" i="0" dirty="0">
                <a:solidFill>
                  <a:srgbClr val="202124"/>
                </a:solidFill>
                <a:effectLst/>
              </a:rPr>
              <a:t>e qui est le double du taux de celles qui sont dirigées par des entrepreneurs non encadré</a:t>
            </a:r>
            <a:endParaRPr lang="fr-FR" sz="2000" b="1" dirty="0"/>
          </a:p>
          <a:p>
            <a:pPr algn="just"/>
            <a:endParaRPr lang="fr-FR" sz="2000" dirty="0"/>
          </a:p>
          <a:p>
            <a:pPr algn="just"/>
            <a:r>
              <a:rPr lang="fr-FR" sz="2000" dirty="0"/>
              <a:t>Pour doubler ses chances de réussite, il est donc vivement recommandé d’avoir un mentor durant les premières années d’activité. </a:t>
            </a:r>
          </a:p>
          <a:p>
            <a:pPr algn="just"/>
            <a:endParaRPr lang="fr-FR" sz="2000" dirty="0"/>
          </a:p>
          <a:p>
            <a:pPr algn="just"/>
            <a:r>
              <a:rPr lang="fr-FR" sz="2000" dirty="0"/>
              <a:t>Un bon mentor sera présent lors des prises de décision importante, pour partager la richesse de ses expériences vécues, pour apporter ses conseils sur la stratégie à adopter…. </a:t>
            </a:r>
          </a:p>
        </p:txBody>
      </p:sp>
      <p:pic>
        <p:nvPicPr>
          <p:cNvPr id="5" name="Picture 2" descr="Excel Spreadsheet Icon #226213 - Free Icons Library">
            <a:extLst>
              <a:ext uri="{FF2B5EF4-FFF2-40B4-BE49-F238E27FC236}">
                <a16:creationId xmlns:a16="http://schemas.microsoft.com/office/drawing/2014/main" id="{BDCBAEBD-01DB-E682-D2FF-E53DBC1E28E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8455" y="5855110"/>
            <a:ext cx="711850" cy="7118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6264113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B814041A-59C0-9BEE-D88F-BB8982FEF6B7}"/>
              </a:ext>
            </a:extLst>
          </p:cNvPr>
          <p:cNvSpPr/>
          <p:nvPr/>
        </p:nvSpPr>
        <p:spPr>
          <a:xfrm>
            <a:off x="6096000" y="0"/>
            <a:ext cx="6096001" cy="6858000"/>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2" name="AutoShape 2" descr="SVG &amp;gt; symbole équipement machine réglage - Image et icône SVG gratuite. |  SVG Silh">
            <a:extLst>
              <a:ext uri="{FF2B5EF4-FFF2-40B4-BE49-F238E27FC236}">
                <a16:creationId xmlns:a16="http://schemas.microsoft.com/office/drawing/2014/main" id="{1A5FD290-D09C-426B-A039-8FD078187347}"/>
              </a:ext>
            </a:extLst>
          </p:cNvPr>
          <p:cNvSpPr>
            <a:spLocks noChangeAspect="1" noChangeArrowheads="1"/>
          </p:cNvSpPr>
          <p:nvPr/>
        </p:nvSpPr>
        <p:spPr bwMode="auto">
          <a:xfrm>
            <a:off x="1032653" y="5914914"/>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fr-FR"/>
          </a:p>
        </p:txBody>
      </p:sp>
      <p:sp>
        <p:nvSpPr>
          <p:cNvPr id="8" name="ZoneTexte 7">
            <a:extLst>
              <a:ext uri="{FF2B5EF4-FFF2-40B4-BE49-F238E27FC236}">
                <a16:creationId xmlns:a16="http://schemas.microsoft.com/office/drawing/2014/main" id="{BE4736B3-F1F2-458D-A697-A63D34D883D5}"/>
              </a:ext>
            </a:extLst>
          </p:cNvPr>
          <p:cNvSpPr txBox="1"/>
          <p:nvPr/>
        </p:nvSpPr>
        <p:spPr>
          <a:xfrm>
            <a:off x="900931" y="139483"/>
            <a:ext cx="3360078" cy="830997"/>
          </a:xfrm>
          <a:prstGeom prst="rect">
            <a:avLst/>
          </a:prstGeom>
          <a:noFill/>
        </p:spPr>
        <p:txBody>
          <a:bodyPr wrap="square">
            <a:spAutoFit/>
          </a:bodyPr>
          <a:lstStyle/>
          <a:p>
            <a:r>
              <a:rPr lang="fr-FR" sz="2400" b="1" dirty="0">
                <a:solidFill>
                  <a:srgbClr val="727272"/>
                </a:solidFill>
              </a:rPr>
              <a:t>Communiquer et attirer de nouveaux clients</a:t>
            </a:r>
          </a:p>
        </p:txBody>
      </p:sp>
      <p:pic>
        <p:nvPicPr>
          <p:cNvPr id="9" name="Image 8">
            <a:extLst>
              <a:ext uri="{FF2B5EF4-FFF2-40B4-BE49-F238E27FC236}">
                <a16:creationId xmlns:a16="http://schemas.microsoft.com/office/drawing/2014/main" id="{34927627-2AA0-46DF-A486-D632B229808C}"/>
              </a:ext>
            </a:extLst>
          </p:cNvPr>
          <p:cNvPicPr>
            <a:picLocks noChangeAspect="1"/>
          </p:cNvPicPr>
          <p:nvPr/>
        </p:nvPicPr>
        <p:blipFill>
          <a:blip r:embed="rId3">
            <a:duotone>
              <a:schemeClr val="accent3">
                <a:shade val="45000"/>
                <a:satMod val="135000"/>
              </a:schemeClr>
              <a:prstClr val="white"/>
            </a:duotone>
          </a:blip>
          <a:stretch>
            <a:fillRect/>
          </a:stretch>
        </p:blipFill>
        <p:spPr>
          <a:xfrm>
            <a:off x="75147" y="133784"/>
            <a:ext cx="825784" cy="825784"/>
          </a:xfrm>
          <a:prstGeom prst="rect">
            <a:avLst/>
          </a:prstGeom>
        </p:spPr>
      </p:pic>
      <p:sp>
        <p:nvSpPr>
          <p:cNvPr id="14" name="Rectangle 13">
            <a:extLst>
              <a:ext uri="{FF2B5EF4-FFF2-40B4-BE49-F238E27FC236}">
                <a16:creationId xmlns:a16="http://schemas.microsoft.com/office/drawing/2014/main" id="{D202E3D7-FC73-716F-E17B-2CA959CF8CA6}"/>
              </a:ext>
            </a:extLst>
          </p:cNvPr>
          <p:cNvSpPr/>
          <p:nvPr/>
        </p:nvSpPr>
        <p:spPr>
          <a:xfrm>
            <a:off x="0" y="0"/>
            <a:ext cx="12192000" cy="6858000"/>
          </a:xfrm>
          <a:prstGeom prst="rect">
            <a:avLst/>
          </a:prstGeom>
          <a:noFill/>
          <a:ln w="76200">
            <a:gradFill>
              <a:gsLst>
                <a:gs pos="100000">
                  <a:srgbClr val="00379E"/>
                </a:gs>
                <a:gs pos="0">
                  <a:srgbClr val="FF5A5E"/>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4" name="Image 3">
            <a:extLst>
              <a:ext uri="{FF2B5EF4-FFF2-40B4-BE49-F238E27FC236}">
                <a16:creationId xmlns:a16="http://schemas.microsoft.com/office/drawing/2014/main" id="{E4B8C409-14F3-21C7-FDBC-E9653B1E15AD}"/>
              </a:ext>
            </a:extLst>
          </p:cNvPr>
          <p:cNvPicPr>
            <a:picLocks noChangeAspect="1"/>
          </p:cNvPicPr>
          <p:nvPr/>
        </p:nvPicPr>
        <p:blipFill>
          <a:blip r:embed="rId4"/>
          <a:stretch>
            <a:fillRect/>
          </a:stretch>
        </p:blipFill>
        <p:spPr>
          <a:xfrm>
            <a:off x="8320040" y="2483978"/>
            <a:ext cx="3360078" cy="1890044"/>
          </a:xfrm>
          <a:prstGeom prst="rect">
            <a:avLst/>
          </a:prstGeom>
          <a:ln>
            <a:noFill/>
          </a:ln>
          <a:effectLst>
            <a:outerShdw blurRad="292100" dist="139700" dir="2700000" algn="tl" rotWithShape="0">
              <a:srgbClr val="333333">
                <a:alpha val="65000"/>
              </a:srgbClr>
            </a:outerShdw>
          </a:effectLst>
        </p:spPr>
      </p:pic>
      <p:sp>
        <p:nvSpPr>
          <p:cNvPr id="11" name="ZoneTexte 10">
            <a:extLst>
              <a:ext uri="{FF2B5EF4-FFF2-40B4-BE49-F238E27FC236}">
                <a16:creationId xmlns:a16="http://schemas.microsoft.com/office/drawing/2014/main" id="{36315264-79A0-D0CB-38E6-64E570A122E8}"/>
              </a:ext>
            </a:extLst>
          </p:cNvPr>
          <p:cNvSpPr txBox="1"/>
          <p:nvPr/>
        </p:nvSpPr>
        <p:spPr>
          <a:xfrm>
            <a:off x="6276817" y="3085012"/>
            <a:ext cx="1858127" cy="646331"/>
          </a:xfrm>
          <a:prstGeom prst="rect">
            <a:avLst/>
          </a:prstGeom>
          <a:noFill/>
        </p:spPr>
        <p:txBody>
          <a:bodyPr wrap="square" rtlCol="0">
            <a:spAutoFit/>
          </a:bodyPr>
          <a:lstStyle/>
          <a:p>
            <a:pPr algn="ctr"/>
            <a:r>
              <a:rPr lang="fr-FR" b="1" dirty="0"/>
              <a:t>Créer son identité visuelle</a:t>
            </a:r>
          </a:p>
        </p:txBody>
      </p:sp>
      <p:sp>
        <p:nvSpPr>
          <p:cNvPr id="12" name="ZoneTexte 11">
            <a:extLst>
              <a:ext uri="{FF2B5EF4-FFF2-40B4-BE49-F238E27FC236}">
                <a16:creationId xmlns:a16="http://schemas.microsoft.com/office/drawing/2014/main" id="{EC2D65C3-D073-0A2A-735C-40056F56E4A1}"/>
              </a:ext>
            </a:extLst>
          </p:cNvPr>
          <p:cNvSpPr txBox="1"/>
          <p:nvPr/>
        </p:nvSpPr>
        <p:spPr>
          <a:xfrm>
            <a:off x="6532321" y="1229752"/>
            <a:ext cx="1347121" cy="646331"/>
          </a:xfrm>
          <a:prstGeom prst="rect">
            <a:avLst/>
          </a:prstGeom>
          <a:noFill/>
        </p:spPr>
        <p:txBody>
          <a:bodyPr wrap="square" rtlCol="0">
            <a:spAutoFit/>
          </a:bodyPr>
          <a:lstStyle/>
          <a:p>
            <a:pPr algn="ctr"/>
            <a:r>
              <a:rPr lang="fr-FR" b="1" dirty="0"/>
              <a:t>Être visible sur Google</a:t>
            </a:r>
          </a:p>
        </p:txBody>
      </p:sp>
      <p:sp>
        <p:nvSpPr>
          <p:cNvPr id="15" name="ZoneTexte 14">
            <a:extLst>
              <a:ext uri="{FF2B5EF4-FFF2-40B4-BE49-F238E27FC236}">
                <a16:creationId xmlns:a16="http://schemas.microsoft.com/office/drawing/2014/main" id="{173DB415-B686-C0E1-A365-D18A7A06191D}"/>
              </a:ext>
            </a:extLst>
          </p:cNvPr>
          <p:cNvSpPr txBox="1"/>
          <p:nvPr/>
        </p:nvSpPr>
        <p:spPr>
          <a:xfrm>
            <a:off x="359957" y="1093351"/>
            <a:ext cx="5530211" cy="5016758"/>
          </a:xfrm>
          <a:prstGeom prst="rect">
            <a:avLst/>
          </a:prstGeom>
          <a:noFill/>
        </p:spPr>
        <p:txBody>
          <a:bodyPr wrap="square" rtlCol="0">
            <a:spAutoFit/>
          </a:bodyPr>
          <a:lstStyle/>
          <a:p>
            <a:pPr algn="just"/>
            <a:r>
              <a:rPr lang="fr-FR" sz="2000" b="1" dirty="0"/>
              <a:t>Un des principaux avantage dans la reprise d’entreprise, c’est la clientèle déjà acquise</a:t>
            </a:r>
            <a:r>
              <a:rPr lang="fr-FR" sz="2000" dirty="0"/>
              <a:t>. Même s’il est probable qu’une seule partie des clients reste fidèle, cela constitue un très bon point pour le démarrage de l’activité. </a:t>
            </a:r>
          </a:p>
          <a:p>
            <a:pPr algn="just"/>
            <a:endParaRPr lang="fr-FR" sz="2000" dirty="0"/>
          </a:p>
          <a:p>
            <a:pPr algn="just"/>
            <a:r>
              <a:rPr lang="fr-FR" sz="2000" dirty="0"/>
              <a:t>Néanmoins, il ne faut pas se reposer uniquement sur cette base de clients déjà acquis. </a:t>
            </a:r>
            <a:r>
              <a:rPr lang="fr-FR" sz="2000" b="1" dirty="0"/>
              <a:t>Pour assurer un bon niveau d’activité, il est essentiel d’en conquérir d’autres. </a:t>
            </a:r>
          </a:p>
          <a:p>
            <a:pPr algn="just"/>
            <a:endParaRPr lang="fr-FR" sz="2000" dirty="0"/>
          </a:p>
          <a:p>
            <a:pPr algn="just"/>
            <a:r>
              <a:rPr lang="fr-FR" sz="2000" dirty="0"/>
              <a:t>Pour attirer d’autres clients, vous devez avoir une stratégie de communication adaptée à votre entreprise. Vous trouverez quelques clés pour démarrer dans la fiche outil n°20. </a:t>
            </a:r>
          </a:p>
          <a:p>
            <a:pPr algn="just"/>
            <a:endParaRPr lang="fr-FR" sz="2000" dirty="0"/>
          </a:p>
        </p:txBody>
      </p:sp>
      <p:sp>
        <p:nvSpPr>
          <p:cNvPr id="3" name="Rectangle 2">
            <a:extLst>
              <a:ext uri="{FF2B5EF4-FFF2-40B4-BE49-F238E27FC236}">
                <a16:creationId xmlns:a16="http://schemas.microsoft.com/office/drawing/2014/main" id="{82758D37-759B-3230-F7BC-C0AAB138E5AA}"/>
              </a:ext>
            </a:extLst>
          </p:cNvPr>
          <p:cNvSpPr/>
          <p:nvPr/>
        </p:nvSpPr>
        <p:spPr>
          <a:xfrm>
            <a:off x="488039" y="5869858"/>
            <a:ext cx="4203290" cy="711849"/>
          </a:xfrm>
          <a:prstGeom prst="rect">
            <a:avLst/>
          </a:prstGeom>
          <a:noFill/>
          <a:ln w="28575">
            <a:solidFill>
              <a:srgbClr val="6F46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 name="ZoneTexte 6">
            <a:extLst>
              <a:ext uri="{FF2B5EF4-FFF2-40B4-BE49-F238E27FC236}">
                <a16:creationId xmlns:a16="http://schemas.microsoft.com/office/drawing/2014/main" id="{5BAD63E4-1ACE-9B10-7709-D2A03901915A}"/>
              </a:ext>
            </a:extLst>
          </p:cNvPr>
          <p:cNvSpPr txBox="1"/>
          <p:nvPr/>
        </p:nvSpPr>
        <p:spPr>
          <a:xfrm>
            <a:off x="1059650" y="5889949"/>
            <a:ext cx="3631679" cy="707886"/>
          </a:xfrm>
          <a:prstGeom prst="rect">
            <a:avLst/>
          </a:prstGeom>
          <a:noFill/>
        </p:spPr>
        <p:txBody>
          <a:bodyPr wrap="square" rtlCol="0">
            <a:spAutoFit/>
          </a:bodyPr>
          <a:lstStyle/>
          <a:p>
            <a:r>
              <a:rPr lang="fr-FR" sz="2000" b="1" dirty="0"/>
              <a:t>Fiche outil n°20 – Communiquer et attirer de nouveaux clients </a:t>
            </a:r>
          </a:p>
        </p:txBody>
      </p:sp>
      <p:pic>
        <p:nvPicPr>
          <p:cNvPr id="1026" name="Picture 2" descr="icône Powerpoint en PNG, ICO ou ICNS | Icônes vectorielles gratuites">
            <a:extLst>
              <a:ext uri="{FF2B5EF4-FFF2-40B4-BE49-F238E27FC236}">
                <a16:creationId xmlns:a16="http://schemas.microsoft.com/office/drawing/2014/main" id="{2586DE90-6EE0-02D2-7DC5-3F42B246E51A}"/>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11882" y="5900861"/>
            <a:ext cx="547770" cy="627243"/>
          </a:xfrm>
          <a:prstGeom prst="rect">
            <a:avLst/>
          </a:prstGeom>
          <a:noFill/>
          <a:extLst>
            <a:ext uri="{909E8E84-426E-40DD-AFC4-6F175D3DCCD1}">
              <a14:hiddenFill xmlns:a14="http://schemas.microsoft.com/office/drawing/2010/main">
                <a:solidFill>
                  <a:srgbClr val="FFFFFF"/>
                </a:solidFill>
              </a14:hiddenFill>
            </a:ext>
          </a:extLst>
        </p:spPr>
      </p:pic>
      <p:pic>
        <p:nvPicPr>
          <p:cNvPr id="16" name="Image 15">
            <a:extLst>
              <a:ext uri="{FF2B5EF4-FFF2-40B4-BE49-F238E27FC236}">
                <a16:creationId xmlns:a16="http://schemas.microsoft.com/office/drawing/2014/main" id="{C3211735-C509-D6E1-E539-02C4A4DE05A9}"/>
              </a:ext>
            </a:extLst>
          </p:cNvPr>
          <p:cNvPicPr>
            <a:picLocks noChangeAspect="1"/>
          </p:cNvPicPr>
          <p:nvPr/>
        </p:nvPicPr>
        <p:blipFill>
          <a:blip r:embed="rId6"/>
          <a:stretch>
            <a:fillRect/>
          </a:stretch>
        </p:blipFill>
        <p:spPr>
          <a:xfrm>
            <a:off x="8320040" y="4725254"/>
            <a:ext cx="3360078" cy="1890044"/>
          </a:xfrm>
          <a:prstGeom prst="rect">
            <a:avLst/>
          </a:prstGeom>
          <a:ln>
            <a:noFill/>
          </a:ln>
          <a:effectLst>
            <a:outerShdw blurRad="292100" dist="139700" dir="2700000" algn="tl" rotWithShape="0">
              <a:srgbClr val="333333">
                <a:alpha val="65000"/>
              </a:srgbClr>
            </a:outerShdw>
          </a:effectLst>
        </p:spPr>
      </p:pic>
      <p:pic>
        <p:nvPicPr>
          <p:cNvPr id="17" name="Image 16">
            <a:extLst>
              <a:ext uri="{FF2B5EF4-FFF2-40B4-BE49-F238E27FC236}">
                <a16:creationId xmlns:a16="http://schemas.microsoft.com/office/drawing/2014/main" id="{4CCA8F9D-EE9F-01CA-8DB3-21C1BB908736}"/>
              </a:ext>
            </a:extLst>
          </p:cNvPr>
          <p:cNvPicPr>
            <a:picLocks noChangeAspect="1"/>
          </p:cNvPicPr>
          <p:nvPr/>
        </p:nvPicPr>
        <p:blipFill>
          <a:blip r:embed="rId7"/>
          <a:stretch>
            <a:fillRect/>
          </a:stretch>
        </p:blipFill>
        <p:spPr>
          <a:xfrm>
            <a:off x="8320039" y="351232"/>
            <a:ext cx="3360079" cy="1890044"/>
          </a:xfrm>
          <a:prstGeom prst="rect">
            <a:avLst/>
          </a:prstGeom>
          <a:ln>
            <a:noFill/>
          </a:ln>
          <a:effectLst>
            <a:outerShdw blurRad="292100" dist="139700" dir="2700000" algn="tl" rotWithShape="0">
              <a:srgbClr val="333333">
                <a:alpha val="65000"/>
              </a:srgbClr>
            </a:outerShdw>
          </a:effectLst>
        </p:spPr>
      </p:pic>
      <p:sp>
        <p:nvSpPr>
          <p:cNvPr id="18" name="ZoneTexte 17">
            <a:extLst>
              <a:ext uri="{FF2B5EF4-FFF2-40B4-BE49-F238E27FC236}">
                <a16:creationId xmlns:a16="http://schemas.microsoft.com/office/drawing/2014/main" id="{69FA70E9-47E6-E8B5-0344-619CB58CA2EE}"/>
              </a:ext>
            </a:extLst>
          </p:cNvPr>
          <p:cNvSpPr txBox="1"/>
          <p:nvPr/>
        </p:nvSpPr>
        <p:spPr>
          <a:xfrm>
            <a:off x="6276817" y="5186779"/>
            <a:ext cx="1858127" cy="923330"/>
          </a:xfrm>
          <a:prstGeom prst="rect">
            <a:avLst/>
          </a:prstGeom>
          <a:noFill/>
        </p:spPr>
        <p:txBody>
          <a:bodyPr wrap="square" rtlCol="0">
            <a:spAutoFit/>
          </a:bodyPr>
          <a:lstStyle/>
          <a:p>
            <a:pPr algn="ctr"/>
            <a:r>
              <a:rPr lang="fr-FR" b="1" dirty="0"/>
              <a:t>Organiser ses actions de communication</a:t>
            </a:r>
          </a:p>
        </p:txBody>
      </p:sp>
    </p:spTree>
    <p:extLst>
      <p:ext uri="{BB962C8B-B14F-4D97-AF65-F5344CB8AC3E}">
        <p14:creationId xmlns:p14="http://schemas.microsoft.com/office/powerpoint/2010/main" val="297459731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37FD30D4-972D-4CE5-85D8-923809B6CE12}"/>
              </a:ext>
            </a:extLst>
          </p:cNvPr>
          <p:cNvSpPr/>
          <p:nvPr/>
        </p:nvSpPr>
        <p:spPr>
          <a:xfrm>
            <a:off x="0" y="0"/>
            <a:ext cx="12192000" cy="6858000"/>
          </a:xfrm>
          <a:prstGeom prst="rect">
            <a:avLst/>
          </a:prstGeom>
          <a:gradFill>
            <a:gsLst>
              <a:gs pos="100000">
                <a:srgbClr val="00379E"/>
              </a:gs>
              <a:gs pos="0">
                <a:srgbClr val="FF5A5E"/>
              </a:gs>
            </a:gsLst>
            <a:lin ang="5400000" scaled="1"/>
          </a:gradFill>
          <a:ln w="76200">
            <a:gradFill>
              <a:gsLst>
                <a:gs pos="100000">
                  <a:srgbClr val="00379E"/>
                </a:gs>
                <a:gs pos="0">
                  <a:srgbClr val="FF5A5E"/>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nvGrpSpPr>
          <p:cNvPr id="17" name="Groupe 16">
            <a:extLst>
              <a:ext uri="{FF2B5EF4-FFF2-40B4-BE49-F238E27FC236}">
                <a16:creationId xmlns:a16="http://schemas.microsoft.com/office/drawing/2014/main" id="{A7C05584-ED71-4B73-9AFB-2F59BA4CC1A7}"/>
              </a:ext>
            </a:extLst>
          </p:cNvPr>
          <p:cNvGrpSpPr/>
          <p:nvPr/>
        </p:nvGrpSpPr>
        <p:grpSpPr>
          <a:xfrm>
            <a:off x="3573394" y="1851645"/>
            <a:ext cx="5045212" cy="3154710"/>
            <a:chOff x="3711161" y="1692658"/>
            <a:chExt cx="5045212" cy="3154710"/>
          </a:xfrm>
        </p:grpSpPr>
        <p:sp>
          <p:nvSpPr>
            <p:cNvPr id="5" name="ZoneTexte 4">
              <a:extLst>
                <a:ext uri="{FF2B5EF4-FFF2-40B4-BE49-F238E27FC236}">
                  <a16:creationId xmlns:a16="http://schemas.microsoft.com/office/drawing/2014/main" id="{52F1BB5B-0AA0-4FDF-A6CD-8651C3FE443E}"/>
                </a:ext>
              </a:extLst>
            </p:cNvPr>
            <p:cNvSpPr txBox="1"/>
            <p:nvPr/>
          </p:nvSpPr>
          <p:spPr>
            <a:xfrm>
              <a:off x="5234608" y="2182505"/>
              <a:ext cx="3521765" cy="2492990"/>
            </a:xfrm>
            <a:prstGeom prst="rect">
              <a:avLst/>
            </a:prstGeom>
            <a:noFill/>
          </p:spPr>
          <p:txBody>
            <a:bodyPr wrap="square">
              <a:spAutoFit/>
            </a:bodyPr>
            <a:lstStyle/>
            <a:p>
              <a:r>
                <a:rPr lang="fr-FR" sz="4400" dirty="0">
                  <a:solidFill>
                    <a:schemeClr val="bg1"/>
                  </a:solidFill>
                </a:rPr>
                <a:t>PREPARATION DU PROJET DE REPRISE</a:t>
              </a:r>
            </a:p>
            <a:p>
              <a:endParaRPr lang="fr-FR" sz="2400" dirty="0"/>
            </a:p>
          </p:txBody>
        </p:sp>
        <p:sp>
          <p:nvSpPr>
            <p:cNvPr id="8" name="ZoneTexte 7">
              <a:extLst>
                <a:ext uri="{FF2B5EF4-FFF2-40B4-BE49-F238E27FC236}">
                  <a16:creationId xmlns:a16="http://schemas.microsoft.com/office/drawing/2014/main" id="{A4321E0F-FC19-4E75-B56D-97BEC72D8DC9}"/>
                </a:ext>
              </a:extLst>
            </p:cNvPr>
            <p:cNvSpPr txBox="1"/>
            <p:nvPr/>
          </p:nvSpPr>
          <p:spPr>
            <a:xfrm>
              <a:off x="3711161" y="1692658"/>
              <a:ext cx="2643809" cy="3154710"/>
            </a:xfrm>
            <a:prstGeom prst="rect">
              <a:avLst/>
            </a:prstGeom>
            <a:noFill/>
          </p:spPr>
          <p:txBody>
            <a:bodyPr wrap="square">
              <a:spAutoFit/>
            </a:bodyPr>
            <a:lstStyle/>
            <a:p>
              <a:r>
                <a:rPr lang="fr-FR" sz="20100" dirty="0">
                  <a:solidFill>
                    <a:schemeClr val="bg1"/>
                  </a:solidFill>
                  <a:latin typeface="Gill Sans Nova Cond XBd" panose="020B0A06020104020203" pitchFamily="34" charset="0"/>
                  <a:cs typeface="Biome" panose="020B0503030204020804" pitchFamily="34" charset="0"/>
                </a:rPr>
                <a:t>1</a:t>
              </a:r>
              <a:endParaRPr lang="fr-FR" sz="20100" dirty="0">
                <a:latin typeface="Gill Sans Nova Cond XBd" panose="020B0A06020104020203" pitchFamily="34" charset="0"/>
                <a:cs typeface="Biome" panose="020B0503030204020804" pitchFamily="34" charset="0"/>
              </a:endParaRPr>
            </a:p>
          </p:txBody>
        </p:sp>
        <p:cxnSp>
          <p:nvCxnSpPr>
            <p:cNvPr id="6" name="Connecteur droit 5">
              <a:extLst>
                <a:ext uri="{FF2B5EF4-FFF2-40B4-BE49-F238E27FC236}">
                  <a16:creationId xmlns:a16="http://schemas.microsoft.com/office/drawing/2014/main" id="{212575EA-8B4F-41C3-8B74-7701C8AE63DC}"/>
                </a:ext>
              </a:extLst>
            </p:cNvPr>
            <p:cNvCxnSpPr>
              <a:cxnSpLocks/>
            </p:cNvCxnSpPr>
            <p:nvPr/>
          </p:nvCxnSpPr>
          <p:spPr>
            <a:xfrm>
              <a:off x="5059569" y="2395538"/>
              <a:ext cx="0" cy="1706562"/>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29414360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A3B3DFD7-5228-433C-AFAB-FC2E1350FB9C}"/>
              </a:ext>
            </a:extLst>
          </p:cNvPr>
          <p:cNvSpPr/>
          <p:nvPr/>
        </p:nvSpPr>
        <p:spPr>
          <a:xfrm>
            <a:off x="5368413" y="133784"/>
            <a:ext cx="6711491" cy="6612834"/>
          </a:xfrm>
          <a:prstGeom prst="rect">
            <a:avLst/>
          </a:prstGeom>
          <a:solidFill>
            <a:srgbClr val="1239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 name="ZoneTexte 4">
            <a:extLst>
              <a:ext uri="{FF2B5EF4-FFF2-40B4-BE49-F238E27FC236}">
                <a16:creationId xmlns:a16="http://schemas.microsoft.com/office/drawing/2014/main" id="{A831B102-1795-497A-9641-C03FDC3A9540}"/>
              </a:ext>
            </a:extLst>
          </p:cNvPr>
          <p:cNvSpPr txBox="1"/>
          <p:nvPr/>
        </p:nvSpPr>
        <p:spPr>
          <a:xfrm>
            <a:off x="6055170" y="454858"/>
            <a:ext cx="5925631" cy="6217087"/>
          </a:xfrm>
          <a:prstGeom prst="rect">
            <a:avLst/>
          </a:prstGeom>
          <a:noFill/>
        </p:spPr>
        <p:txBody>
          <a:bodyPr wrap="square" rtlCol="0">
            <a:spAutoFit/>
          </a:bodyPr>
          <a:lstStyle/>
          <a:p>
            <a:pPr algn="ctr"/>
            <a:r>
              <a:rPr lang="fr-FR" sz="2000" b="1" dirty="0">
                <a:solidFill>
                  <a:schemeClr val="bg1"/>
                </a:solidFill>
              </a:rPr>
              <a:t>7 cases à cocher pour valiser sa décision </a:t>
            </a:r>
          </a:p>
          <a:p>
            <a:endParaRPr lang="fr-FR" dirty="0">
              <a:solidFill>
                <a:schemeClr val="bg1"/>
              </a:solidFill>
            </a:endParaRPr>
          </a:p>
          <a:p>
            <a:r>
              <a:rPr lang="fr-FR" dirty="0">
                <a:solidFill>
                  <a:schemeClr val="bg1"/>
                </a:solidFill>
              </a:rPr>
              <a:t>Je m’apprête à faire de la reprise d’une entreprise un véritable projet de vie </a:t>
            </a:r>
          </a:p>
          <a:p>
            <a:endParaRPr lang="fr-FR" dirty="0">
              <a:solidFill>
                <a:schemeClr val="bg1"/>
              </a:solidFill>
            </a:endParaRPr>
          </a:p>
          <a:p>
            <a:r>
              <a:rPr lang="fr-FR" dirty="0">
                <a:solidFill>
                  <a:schemeClr val="bg1"/>
                </a:solidFill>
              </a:rPr>
              <a:t>J’ai le soutien de mon entourage et j’ai des personnes sur qui compter en cas de besoin</a:t>
            </a:r>
          </a:p>
          <a:p>
            <a:endParaRPr lang="fr-FR" dirty="0">
              <a:solidFill>
                <a:schemeClr val="bg1"/>
              </a:solidFill>
            </a:endParaRPr>
          </a:p>
          <a:p>
            <a:r>
              <a:rPr lang="fr-FR" dirty="0">
                <a:solidFill>
                  <a:schemeClr val="bg1"/>
                </a:solidFill>
              </a:rPr>
              <a:t>Je sais ce que je vais rencontrer des difficultés lors de mon parcours d’entrepreneur et je me sens prêt à les surmonter</a:t>
            </a:r>
          </a:p>
          <a:p>
            <a:endParaRPr lang="fr-FR" dirty="0">
              <a:solidFill>
                <a:schemeClr val="bg1"/>
              </a:solidFill>
            </a:endParaRPr>
          </a:p>
          <a:p>
            <a:r>
              <a:rPr lang="fr-FR" dirty="0">
                <a:solidFill>
                  <a:schemeClr val="bg1"/>
                </a:solidFill>
              </a:rPr>
              <a:t>Je connais mes compétences et je suis conscient des axes sur lesquels je dois progresser pour être un bon entrepreneur</a:t>
            </a:r>
          </a:p>
          <a:p>
            <a:endParaRPr lang="fr-FR" dirty="0">
              <a:solidFill>
                <a:schemeClr val="bg1"/>
              </a:solidFill>
            </a:endParaRPr>
          </a:p>
          <a:p>
            <a:r>
              <a:rPr lang="fr-FR" dirty="0">
                <a:solidFill>
                  <a:schemeClr val="bg1"/>
                </a:solidFill>
              </a:rPr>
              <a:t>Je me suis renseigné sur ma situation (demandeur d’emploi, salarié, retraité…) et je peux me consacrer 100% à mon projet </a:t>
            </a:r>
          </a:p>
          <a:p>
            <a:endParaRPr lang="fr-FR" dirty="0">
              <a:solidFill>
                <a:schemeClr val="bg1"/>
              </a:solidFill>
            </a:endParaRPr>
          </a:p>
          <a:p>
            <a:r>
              <a:rPr lang="fr-FR" dirty="0">
                <a:solidFill>
                  <a:schemeClr val="bg1"/>
                </a:solidFill>
              </a:rPr>
              <a:t>J’ai déterminé les ressources financières personnelles que je peux mobiliser pour ce projet</a:t>
            </a:r>
            <a:br>
              <a:rPr lang="fr-FR" dirty="0">
                <a:solidFill>
                  <a:schemeClr val="bg1"/>
                </a:solidFill>
              </a:rPr>
            </a:br>
            <a:endParaRPr lang="fr-FR" dirty="0">
              <a:solidFill>
                <a:schemeClr val="bg1"/>
              </a:solidFill>
            </a:endParaRPr>
          </a:p>
          <a:p>
            <a:r>
              <a:rPr lang="fr-FR" dirty="0">
                <a:solidFill>
                  <a:schemeClr val="bg1"/>
                </a:solidFill>
              </a:rPr>
              <a:t>Je suis conscient des atouts et des contraintes liés à une vie d’entrepreneur</a:t>
            </a:r>
          </a:p>
        </p:txBody>
      </p:sp>
      <p:sp>
        <p:nvSpPr>
          <p:cNvPr id="3" name="Rectangle 2">
            <a:extLst>
              <a:ext uri="{FF2B5EF4-FFF2-40B4-BE49-F238E27FC236}">
                <a16:creationId xmlns:a16="http://schemas.microsoft.com/office/drawing/2014/main" id="{CF35D880-4A56-4C65-8BA3-304697280355}"/>
              </a:ext>
            </a:extLst>
          </p:cNvPr>
          <p:cNvSpPr/>
          <p:nvPr/>
        </p:nvSpPr>
        <p:spPr>
          <a:xfrm>
            <a:off x="5542068" y="1129306"/>
            <a:ext cx="414000" cy="412472"/>
          </a:xfrm>
          <a:prstGeom prst="rect">
            <a:avLst/>
          </a:prstGeom>
          <a:solidFill>
            <a:schemeClr val="bg1"/>
          </a:solidFill>
          <a:ln>
            <a:solidFill>
              <a:schemeClr val="tx1">
                <a:lumMod val="65000"/>
                <a:lumOff val="35000"/>
              </a:schemeClr>
            </a:solid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 name="Rectangle 9">
            <a:extLst>
              <a:ext uri="{FF2B5EF4-FFF2-40B4-BE49-F238E27FC236}">
                <a16:creationId xmlns:a16="http://schemas.microsoft.com/office/drawing/2014/main" id="{313F012B-EA36-4EBC-90D9-DE8F3C35915F}"/>
              </a:ext>
            </a:extLst>
          </p:cNvPr>
          <p:cNvSpPr/>
          <p:nvPr/>
        </p:nvSpPr>
        <p:spPr>
          <a:xfrm>
            <a:off x="5542068" y="1948688"/>
            <a:ext cx="414000" cy="412472"/>
          </a:xfrm>
          <a:prstGeom prst="rect">
            <a:avLst/>
          </a:prstGeom>
          <a:solidFill>
            <a:schemeClr val="bg1"/>
          </a:solidFill>
          <a:ln>
            <a:solidFill>
              <a:schemeClr val="tx1">
                <a:lumMod val="65000"/>
                <a:lumOff val="35000"/>
              </a:schemeClr>
            </a:solid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 name="Rectangle 10">
            <a:extLst>
              <a:ext uri="{FF2B5EF4-FFF2-40B4-BE49-F238E27FC236}">
                <a16:creationId xmlns:a16="http://schemas.microsoft.com/office/drawing/2014/main" id="{01D3444C-4F8C-49F7-812A-8893E5B8089C}"/>
              </a:ext>
            </a:extLst>
          </p:cNvPr>
          <p:cNvSpPr/>
          <p:nvPr/>
        </p:nvSpPr>
        <p:spPr>
          <a:xfrm>
            <a:off x="5542068" y="2768070"/>
            <a:ext cx="414000" cy="412472"/>
          </a:xfrm>
          <a:prstGeom prst="rect">
            <a:avLst/>
          </a:prstGeom>
          <a:solidFill>
            <a:schemeClr val="bg1"/>
          </a:solidFill>
          <a:ln>
            <a:solidFill>
              <a:schemeClr val="tx1">
                <a:lumMod val="65000"/>
                <a:lumOff val="35000"/>
              </a:schemeClr>
            </a:solid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2" name="Rectangle 11">
            <a:extLst>
              <a:ext uri="{FF2B5EF4-FFF2-40B4-BE49-F238E27FC236}">
                <a16:creationId xmlns:a16="http://schemas.microsoft.com/office/drawing/2014/main" id="{8856A9ED-7E19-4E51-A1E8-13A9E66DAC1E}"/>
              </a:ext>
            </a:extLst>
          </p:cNvPr>
          <p:cNvSpPr/>
          <p:nvPr/>
        </p:nvSpPr>
        <p:spPr>
          <a:xfrm>
            <a:off x="5542068" y="3587452"/>
            <a:ext cx="414000" cy="412472"/>
          </a:xfrm>
          <a:prstGeom prst="rect">
            <a:avLst/>
          </a:prstGeom>
          <a:solidFill>
            <a:schemeClr val="bg1"/>
          </a:solidFill>
          <a:ln>
            <a:solidFill>
              <a:schemeClr val="tx1">
                <a:lumMod val="65000"/>
                <a:lumOff val="35000"/>
              </a:schemeClr>
            </a:solid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4" name="Rectangle 13">
            <a:extLst>
              <a:ext uri="{FF2B5EF4-FFF2-40B4-BE49-F238E27FC236}">
                <a16:creationId xmlns:a16="http://schemas.microsoft.com/office/drawing/2014/main" id="{934AB841-EBEE-4753-8F16-340E020058F3}"/>
              </a:ext>
            </a:extLst>
          </p:cNvPr>
          <p:cNvSpPr/>
          <p:nvPr/>
        </p:nvSpPr>
        <p:spPr>
          <a:xfrm>
            <a:off x="5542068" y="4406834"/>
            <a:ext cx="414000" cy="412472"/>
          </a:xfrm>
          <a:prstGeom prst="rect">
            <a:avLst/>
          </a:prstGeom>
          <a:solidFill>
            <a:schemeClr val="bg1"/>
          </a:solidFill>
          <a:ln>
            <a:solidFill>
              <a:schemeClr val="tx1">
                <a:lumMod val="65000"/>
                <a:lumOff val="35000"/>
              </a:schemeClr>
            </a:solid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5" name="Rectangle 14">
            <a:extLst>
              <a:ext uri="{FF2B5EF4-FFF2-40B4-BE49-F238E27FC236}">
                <a16:creationId xmlns:a16="http://schemas.microsoft.com/office/drawing/2014/main" id="{64270696-CECE-4F9F-B03E-EBF4E50E2554}"/>
              </a:ext>
            </a:extLst>
          </p:cNvPr>
          <p:cNvSpPr/>
          <p:nvPr/>
        </p:nvSpPr>
        <p:spPr>
          <a:xfrm>
            <a:off x="5542068" y="5226216"/>
            <a:ext cx="414000" cy="412472"/>
          </a:xfrm>
          <a:prstGeom prst="rect">
            <a:avLst/>
          </a:prstGeom>
          <a:solidFill>
            <a:schemeClr val="bg1"/>
          </a:solidFill>
          <a:ln>
            <a:solidFill>
              <a:schemeClr val="tx1">
                <a:lumMod val="65000"/>
                <a:lumOff val="35000"/>
              </a:schemeClr>
            </a:solid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6" name="Rectangle 15">
            <a:extLst>
              <a:ext uri="{FF2B5EF4-FFF2-40B4-BE49-F238E27FC236}">
                <a16:creationId xmlns:a16="http://schemas.microsoft.com/office/drawing/2014/main" id="{E94FB90D-2A48-4E67-8AD3-5A97EFBD0396}"/>
              </a:ext>
            </a:extLst>
          </p:cNvPr>
          <p:cNvSpPr/>
          <p:nvPr/>
        </p:nvSpPr>
        <p:spPr>
          <a:xfrm>
            <a:off x="5542068" y="6045598"/>
            <a:ext cx="414000" cy="412472"/>
          </a:xfrm>
          <a:prstGeom prst="rect">
            <a:avLst/>
          </a:prstGeom>
          <a:solidFill>
            <a:schemeClr val="bg1"/>
          </a:solidFill>
          <a:ln>
            <a:solidFill>
              <a:schemeClr val="tx1">
                <a:lumMod val="65000"/>
                <a:lumOff val="35000"/>
              </a:schemeClr>
            </a:solid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7" name="Rectangle 16">
            <a:extLst>
              <a:ext uri="{FF2B5EF4-FFF2-40B4-BE49-F238E27FC236}">
                <a16:creationId xmlns:a16="http://schemas.microsoft.com/office/drawing/2014/main" id="{981BDFFF-8919-472F-8EC8-7F2ADAD9615C}"/>
              </a:ext>
            </a:extLst>
          </p:cNvPr>
          <p:cNvSpPr/>
          <p:nvPr/>
        </p:nvSpPr>
        <p:spPr>
          <a:xfrm>
            <a:off x="6377448" y="422981"/>
            <a:ext cx="396000" cy="396000"/>
          </a:xfrm>
          <a:prstGeom prst="rect">
            <a:avLst/>
          </a:prstGeom>
          <a:solidFill>
            <a:schemeClr val="bg1"/>
          </a:solidFill>
          <a:ln>
            <a:solidFill>
              <a:schemeClr val="tx1">
                <a:lumMod val="65000"/>
                <a:lumOff val="35000"/>
              </a:schemeClr>
            </a:solid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4098" name="Picture 2" descr="Dessiner une coche - Icônes panneaux gratuites">
            <a:extLst>
              <a:ext uri="{FF2B5EF4-FFF2-40B4-BE49-F238E27FC236}">
                <a16:creationId xmlns:a16="http://schemas.microsoft.com/office/drawing/2014/main" id="{141E1643-988C-4D85-A345-8D1C08A64824}"/>
              </a:ext>
            </a:extLst>
          </p:cNvPr>
          <p:cNvPicPr>
            <a:picLocks noChangeAspect="1" noChangeArrowheads="1"/>
          </p:cNvPicPr>
          <p:nvPr/>
        </p:nvPicPr>
        <p:blipFill>
          <a:blip r:embed="rId3">
            <a:biLevel thresh="75000"/>
            <a:extLst>
              <a:ext uri="{28A0092B-C50C-407E-A947-70E740481C1C}">
                <a14:useLocalDpi xmlns:a14="http://schemas.microsoft.com/office/drawing/2010/main" val="0"/>
              </a:ext>
            </a:extLst>
          </a:blip>
          <a:srcRect/>
          <a:stretch>
            <a:fillRect/>
          </a:stretch>
        </p:blipFill>
        <p:spPr bwMode="auto">
          <a:xfrm>
            <a:off x="6377448" y="429784"/>
            <a:ext cx="414000" cy="414000"/>
          </a:xfrm>
          <a:prstGeom prst="rect">
            <a:avLst/>
          </a:prstGeom>
          <a:noFill/>
          <a:extLst>
            <a:ext uri="{909E8E84-426E-40DD-AFC4-6F175D3DCCD1}">
              <a14:hiddenFill xmlns:a14="http://schemas.microsoft.com/office/drawing/2010/main">
                <a:solidFill>
                  <a:srgbClr val="FFFFFF"/>
                </a:solidFill>
              </a14:hiddenFill>
            </a:ext>
          </a:extLst>
        </p:spPr>
      </p:pic>
      <p:sp>
        <p:nvSpPr>
          <p:cNvPr id="19" name="ZoneTexte 18">
            <a:extLst>
              <a:ext uri="{FF2B5EF4-FFF2-40B4-BE49-F238E27FC236}">
                <a16:creationId xmlns:a16="http://schemas.microsoft.com/office/drawing/2014/main" id="{FA064996-FF74-41D7-A9A8-8B64C7CC6659}"/>
              </a:ext>
            </a:extLst>
          </p:cNvPr>
          <p:cNvSpPr txBox="1"/>
          <p:nvPr/>
        </p:nvSpPr>
        <p:spPr>
          <a:xfrm>
            <a:off x="921636" y="133784"/>
            <a:ext cx="3703583" cy="830997"/>
          </a:xfrm>
          <a:prstGeom prst="rect">
            <a:avLst/>
          </a:prstGeom>
          <a:noFill/>
        </p:spPr>
        <p:txBody>
          <a:bodyPr wrap="square">
            <a:spAutoFit/>
          </a:bodyPr>
          <a:lstStyle/>
          <a:p>
            <a:r>
              <a:rPr lang="fr-FR" sz="2400" b="1" dirty="0">
                <a:solidFill>
                  <a:srgbClr val="727272"/>
                </a:solidFill>
              </a:rPr>
              <a:t>Valider sa décision d’entreprendre </a:t>
            </a:r>
          </a:p>
        </p:txBody>
      </p:sp>
      <p:pic>
        <p:nvPicPr>
          <p:cNvPr id="20" name="Image 19">
            <a:extLst>
              <a:ext uri="{FF2B5EF4-FFF2-40B4-BE49-F238E27FC236}">
                <a16:creationId xmlns:a16="http://schemas.microsoft.com/office/drawing/2014/main" id="{7F4E48A5-098D-4994-9B78-0EF2B84C5E3F}"/>
              </a:ext>
            </a:extLst>
          </p:cNvPr>
          <p:cNvPicPr>
            <a:picLocks noChangeAspect="1"/>
          </p:cNvPicPr>
          <p:nvPr/>
        </p:nvPicPr>
        <p:blipFill>
          <a:blip r:embed="rId4">
            <a:duotone>
              <a:schemeClr val="accent3">
                <a:shade val="45000"/>
                <a:satMod val="135000"/>
              </a:schemeClr>
              <a:prstClr val="white"/>
            </a:duotone>
          </a:blip>
          <a:stretch>
            <a:fillRect/>
          </a:stretch>
        </p:blipFill>
        <p:spPr>
          <a:xfrm>
            <a:off x="75147" y="133784"/>
            <a:ext cx="825784" cy="825784"/>
          </a:xfrm>
          <a:prstGeom prst="rect">
            <a:avLst/>
          </a:prstGeom>
        </p:spPr>
      </p:pic>
      <p:sp>
        <p:nvSpPr>
          <p:cNvPr id="4" name="Rectangle 3">
            <a:extLst>
              <a:ext uri="{FF2B5EF4-FFF2-40B4-BE49-F238E27FC236}">
                <a16:creationId xmlns:a16="http://schemas.microsoft.com/office/drawing/2014/main" id="{EEBFC279-C618-282E-5E50-0D47C3B1D5F8}"/>
              </a:ext>
            </a:extLst>
          </p:cNvPr>
          <p:cNvSpPr/>
          <p:nvPr/>
        </p:nvSpPr>
        <p:spPr>
          <a:xfrm>
            <a:off x="384802" y="6002591"/>
            <a:ext cx="4581043" cy="711849"/>
          </a:xfrm>
          <a:prstGeom prst="rect">
            <a:avLst/>
          </a:prstGeom>
          <a:noFill/>
          <a:ln w="28575">
            <a:solidFill>
              <a:srgbClr val="6F46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1028" name="Picture 4">
            <a:extLst>
              <a:ext uri="{FF2B5EF4-FFF2-40B4-BE49-F238E27FC236}">
                <a16:creationId xmlns:a16="http://schemas.microsoft.com/office/drawing/2014/main" id="{2AADB381-77A8-8BF5-F64F-31D718190488}"/>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92391" y="6039657"/>
            <a:ext cx="608220" cy="608220"/>
          </a:xfrm>
          <a:prstGeom prst="rect">
            <a:avLst/>
          </a:prstGeom>
          <a:noFill/>
          <a:extLst>
            <a:ext uri="{909E8E84-426E-40DD-AFC4-6F175D3DCCD1}">
              <a14:hiddenFill xmlns:a14="http://schemas.microsoft.com/office/drawing/2010/main">
                <a:solidFill>
                  <a:srgbClr val="FFFFFF"/>
                </a:solidFill>
              </a14:hiddenFill>
            </a:ext>
          </a:extLst>
        </p:spPr>
      </p:pic>
      <p:sp>
        <p:nvSpPr>
          <p:cNvPr id="6" name="ZoneTexte 5">
            <a:extLst>
              <a:ext uri="{FF2B5EF4-FFF2-40B4-BE49-F238E27FC236}">
                <a16:creationId xmlns:a16="http://schemas.microsoft.com/office/drawing/2014/main" id="{25984CFF-7A0B-72B4-74DF-6363F5DBD532}"/>
              </a:ext>
            </a:extLst>
          </p:cNvPr>
          <p:cNvSpPr txBox="1"/>
          <p:nvPr/>
        </p:nvSpPr>
        <p:spPr>
          <a:xfrm>
            <a:off x="995663" y="6038732"/>
            <a:ext cx="4125720" cy="707886"/>
          </a:xfrm>
          <a:prstGeom prst="rect">
            <a:avLst/>
          </a:prstGeom>
          <a:noFill/>
        </p:spPr>
        <p:txBody>
          <a:bodyPr wrap="square" rtlCol="0">
            <a:spAutoFit/>
          </a:bodyPr>
          <a:lstStyle/>
          <a:p>
            <a:r>
              <a:rPr lang="fr-FR" sz="2000" b="1" dirty="0"/>
              <a:t>Fiche outil n°1 – Valider sa décision d’entreprendre </a:t>
            </a:r>
          </a:p>
        </p:txBody>
      </p:sp>
      <p:sp>
        <p:nvSpPr>
          <p:cNvPr id="21" name="Rectangle 20">
            <a:extLst>
              <a:ext uri="{FF2B5EF4-FFF2-40B4-BE49-F238E27FC236}">
                <a16:creationId xmlns:a16="http://schemas.microsoft.com/office/drawing/2014/main" id="{1B605236-371F-AB60-EEC8-FD27FE4D3525}"/>
              </a:ext>
            </a:extLst>
          </p:cNvPr>
          <p:cNvSpPr/>
          <p:nvPr/>
        </p:nvSpPr>
        <p:spPr>
          <a:xfrm>
            <a:off x="0" y="0"/>
            <a:ext cx="12192000" cy="6858000"/>
          </a:xfrm>
          <a:prstGeom prst="rect">
            <a:avLst/>
          </a:prstGeom>
          <a:noFill/>
          <a:ln w="76200">
            <a:gradFill>
              <a:gsLst>
                <a:gs pos="100000">
                  <a:srgbClr val="00379E"/>
                </a:gs>
                <a:gs pos="0">
                  <a:srgbClr val="FF5A5E"/>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 name="ZoneTexte 1">
            <a:extLst>
              <a:ext uri="{FF2B5EF4-FFF2-40B4-BE49-F238E27FC236}">
                <a16:creationId xmlns:a16="http://schemas.microsoft.com/office/drawing/2014/main" id="{45A3F148-F6C8-593F-28E7-46C88ACFF332}"/>
              </a:ext>
            </a:extLst>
          </p:cNvPr>
          <p:cNvSpPr txBox="1"/>
          <p:nvPr/>
        </p:nvSpPr>
        <p:spPr>
          <a:xfrm>
            <a:off x="269933" y="1314691"/>
            <a:ext cx="5006988" cy="4708981"/>
          </a:xfrm>
          <a:prstGeom prst="rect">
            <a:avLst/>
          </a:prstGeom>
          <a:noFill/>
        </p:spPr>
        <p:txBody>
          <a:bodyPr wrap="square" rtlCol="0">
            <a:spAutoFit/>
          </a:bodyPr>
          <a:lstStyle/>
          <a:p>
            <a:r>
              <a:rPr lang="fr-FR" sz="2000" b="1" dirty="0"/>
              <a:t>La motivation est le premier élément déterminant dans la réussite d’un projet entrepreneurial. </a:t>
            </a:r>
            <a:br>
              <a:rPr lang="fr-FR" sz="2000" b="1" dirty="0"/>
            </a:br>
            <a:r>
              <a:rPr lang="fr-FR" sz="2000" dirty="0"/>
              <a:t>Il est impératif d’effectuer un bilan personnel et  d’évaluer ses aptitudes à entreprendre en amont. </a:t>
            </a:r>
          </a:p>
          <a:p>
            <a:endParaRPr lang="fr-FR" sz="2000" dirty="0"/>
          </a:p>
          <a:p>
            <a:r>
              <a:rPr lang="fr-FR" sz="2000" dirty="0"/>
              <a:t>Pour tester sa compatibilité avec un projet de reprise, il faut </a:t>
            </a:r>
            <a:r>
              <a:rPr lang="fr-FR" sz="2000" b="1" dirty="0"/>
              <a:t>cocher les 7 cases qui correspondent aux critères essentiels à valider</a:t>
            </a:r>
            <a:r>
              <a:rPr lang="fr-FR" sz="2000" dirty="0"/>
              <a:t> avant de prendre sa décision. </a:t>
            </a:r>
          </a:p>
          <a:p>
            <a:endParaRPr lang="fr-FR" sz="2000" dirty="0"/>
          </a:p>
          <a:p>
            <a:r>
              <a:rPr lang="fr-FR" sz="2000" dirty="0"/>
              <a:t>Plus d’informations dans la fiche outil associée.</a:t>
            </a:r>
          </a:p>
          <a:p>
            <a:endParaRPr lang="fr-FR" sz="2000" dirty="0"/>
          </a:p>
        </p:txBody>
      </p:sp>
    </p:spTree>
    <p:extLst>
      <p:ext uri="{BB962C8B-B14F-4D97-AF65-F5344CB8AC3E}">
        <p14:creationId xmlns:p14="http://schemas.microsoft.com/office/powerpoint/2010/main" val="417529597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ZoneTexte 7">
            <a:extLst>
              <a:ext uri="{FF2B5EF4-FFF2-40B4-BE49-F238E27FC236}">
                <a16:creationId xmlns:a16="http://schemas.microsoft.com/office/drawing/2014/main" id="{BE4736B3-F1F2-458D-A697-A63D34D883D5}"/>
              </a:ext>
            </a:extLst>
          </p:cNvPr>
          <p:cNvSpPr txBox="1"/>
          <p:nvPr/>
        </p:nvSpPr>
        <p:spPr>
          <a:xfrm>
            <a:off x="934733" y="153162"/>
            <a:ext cx="4601694" cy="830997"/>
          </a:xfrm>
          <a:prstGeom prst="rect">
            <a:avLst/>
          </a:prstGeom>
          <a:noFill/>
        </p:spPr>
        <p:txBody>
          <a:bodyPr wrap="square">
            <a:spAutoFit/>
          </a:bodyPr>
          <a:lstStyle/>
          <a:p>
            <a:r>
              <a:rPr lang="fr-FR" sz="2400" b="1" dirty="0">
                <a:solidFill>
                  <a:srgbClr val="727272"/>
                </a:solidFill>
              </a:rPr>
              <a:t>Les étapes d’une reprise d’entreprise</a:t>
            </a:r>
          </a:p>
        </p:txBody>
      </p:sp>
      <p:pic>
        <p:nvPicPr>
          <p:cNvPr id="9" name="Image 8">
            <a:extLst>
              <a:ext uri="{FF2B5EF4-FFF2-40B4-BE49-F238E27FC236}">
                <a16:creationId xmlns:a16="http://schemas.microsoft.com/office/drawing/2014/main" id="{34927627-2AA0-46DF-A486-D632B229808C}"/>
              </a:ext>
            </a:extLst>
          </p:cNvPr>
          <p:cNvPicPr>
            <a:picLocks noChangeAspect="1"/>
          </p:cNvPicPr>
          <p:nvPr/>
        </p:nvPicPr>
        <p:blipFill>
          <a:blip r:embed="rId2">
            <a:duotone>
              <a:schemeClr val="accent3">
                <a:shade val="45000"/>
                <a:satMod val="135000"/>
              </a:schemeClr>
              <a:prstClr val="white"/>
            </a:duotone>
          </a:blip>
          <a:stretch>
            <a:fillRect/>
          </a:stretch>
        </p:blipFill>
        <p:spPr>
          <a:xfrm>
            <a:off x="75147" y="133784"/>
            <a:ext cx="825784" cy="825784"/>
          </a:xfrm>
          <a:prstGeom prst="rect">
            <a:avLst/>
          </a:prstGeom>
        </p:spPr>
      </p:pic>
      <p:sp>
        <p:nvSpPr>
          <p:cNvPr id="50" name="Rectangle 49">
            <a:extLst>
              <a:ext uri="{FF2B5EF4-FFF2-40B4-BE49-F238E27FC236}">
                <a16:creationId xmlns:a16="http://schemas.microsoft.com/office/drawing/2014/main" id="{DEAA8F7B-74CD-4E08-BA00-99921E245A7D}"/>
              </a:ext>
            </a:extLst>
          </p:cNvPr>
          <p:cNvSpPr/>
          <p:nvPr/>
        </p:nvSpPr>
        <p:spPr>
          <a:xfrm>
            <a:off x="6096000" y="4994777"/>
            <a:ext cx="5624726" cy="1700931"/>
          </a:xfrm>
          <a:prstGeom prst="rect">
            <a:avLst/>
          </a:prstGeom>
          <a:solidFill>
            <a:srgbClr val="FF5A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61" name="ZoneTexte 60">
            <a:extLst>
              <a:ext uri="{FF2B5EF4-FFF2-40B4-BE49-F238E27FC236}">
                <a16:creationId xmlns:a16="http://schemas.microsoft.com/office/drawing/2014/main" id="{889EF7BF-5013-4890-93DB-8FFFAD298445}"/>
              </a:ext>
            </a:extLst>
          </p:cNvPr>
          <p:cNvSpPr txBox="1"/>
          <p:nvPr/>
        </p:nvSpPr>
        <p:spPr>
          <a:xfrm>
            <a:off x="8565923" y="4796649"/>
            <a:ext cx="1062328" cy="1323439"/>
          </a:xfrm>
          <a:prstGeom prst="rect">
            <a:avLst/>
          </a:prstGeom>
          <a:noFill/>
        </p:spPr>
        <p:txBody>
          <a:bodyPr wrap="square">
            <a:spAutoFit/>
          </a:bodyPr>
          <a:lstStyle/>
          <a:p>
            <a:r>
              <a:rPr lang="fr-FR" sz="8000" dirty="0">
                <a:solidFill>
                  <a:schemeClr val="bg1"/>
                </a:solidFill>
                <a:latin typeface="Gill Sans Nova Cond XBd" panose="020B0A06020104020203" pitchFamily="34" charset="0"/>
                <a:cs typeface="Biome" panose="020B0503030204020804" pitchFamily="34" charset="0"/>
              </a:rPr>
              <a:t>5</a:t>
            </a:r>
            <a:endParaRPr lang="fr-FR" sz="8000" dirty="0">
              <a:latin typeface="Gill Sans Nova Cond XBd" panose="020B0A06020104020203" pitchFamily="34" charset="0"/>
              <a:cs typeface="Biome" panose="020B0503030204020804" pitchFamily="34" charset="0"/>
            </a:endParaRPr>
          </a:p>
        </p:txBody>
      </p:sp>
      <p:grpSp>
        <p:nvGrpSpPr>
          <p:cNvPr id="94" name="Groupe 93">
            <a:extLst>
              <a:ext uri="{FF2B5EF4-FFF2-40B4-BE49-F238E27FC236}">
                <a16:creationId xmlns:a16="http://schemas.microsoft.com/office/drawing/2014/main" id="{437AEAA3-B121-4C12-9DF0-BD2492419FD2}"/>
              </a:ext>
            </a:extLst>
          </p:cNvPr>
          <p:cNvGrpSpPr/>
          <p:nvPr/>
        </p:nvGrpSpPr>
        <p:grpSpPr>
          <a:xfrm>
            <a:off x="6096000" y="352792"/>
            <a:ext cx="5624728" cy="1323439"/>
            <a:chOff x="5674805" y="257542"/>
            <a:chExt cx="5624728" cy="1323439"/>
          </a:xfrm>
        </p:grpSpPr>
        <p:sp>
          <p:nvSpPr>
            <p:cNvPr id="38" name="Rectangle 37">
              <a:extLst>
                <a:ext uri="{FF2B5EF4-FFF2-40B4-BE49-F238E27FC236}">
                  <a16:creationId xmlns:a16="http://schemas.microsoft.com/office/drawing/2014/main" id="{7CF5E274-0E95-452E-B889-0B13D19C8006}"/>
                </a:ext>
              </a:extLst>
            </p:cNvPr>
            <p:cNvSpPr/>
            <p:nvPr/>
          </p:nvSpPr>
          <p:spPr>
            <a:xfrm flipH="1">
              <a:off x="5674805" y="443434"/>
              <a:ext cx="5624728" cy="946506"/>
            </a:xfrm>
            <a:prstGeom prst="rect">
              <a:avLst/>
            </a:prstGeom>
            <a:solidFill>
              <a:srgbClr val="1239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2" name="ZoneTexte 41">
              <a:extLst>
                <a:ext uri="{FF2B5EF4-FFF2-40B4-BE49-F238E27FC236}">
                  <a16:creationId xmlns:a16="http://schemas.microsoft.com/office/drawing/2014/main" id="{F8EB0179-CFCD-4F8A-A3F6-BD994BE2DFAE}"/>
                </a:ext>
              </a:extLst>
            </p:cNvPr>
            <p:cNvSpPr txBox="1"/>
            <p:nvPr/>
          </p:nvSpPr>
          <p:spPr>
            <a:xfrm flipH="1">
              <a:off x="5682985" y="455356"/>
              <a:ext cx="2386652" cy="923330"/>
            </a:xfrm>
            <a:prstGeom prst="rect">
              <a:avLst/>
            </a:prstGeom>
            <a:noFill/>
          </p:spPr>
          <p:txBody>
            <a:bodyPr wrap="square">
              <a:spAutoFit/>
            </a:bodyPr>
            <a:lstStyle/>
            <a:p>
              <a:pPr algn="ctr"/>
              <a:r>
                <a:rPr lang="fr-FR" b="1" dirty="0">
                  <a:solidFill>
                    <a:schemeClr val="bg1"/>
                  </a:solidFill>
                </a:rPr>
                <a:t>PREPARATION ET SELECTION DES CONSEILS</a:t>
              </a:r>
            </a:p>
          </p:txBody>
        </p:sp>
        <p:sp>
          <p:nvSpPr>
            <p:cNvPr id="43" name="ZoneTexte 42">
              <a:extLst>
                <a:ext uri="{FF2B5EF4-FFF2-40B4-BE49-F238E27FC236}">
                  <a16:creationId xmlns:a16="http://schemas.microsoft.com/office/drawing/2014/main" id="{6B7C6FD3-C6DF-4507-85CB-1C9D472D7C85}"/>
                </a:ext>
              </a:extLst>
            </p:cNvPr>
            <p:cNvSpPr txBox="1"/>
            <p:nvPr/>
          </p:nvSpPr>
          <p:spPr>
            <a:xfrm flipH="1">
              <a:off x="8101209" y="257542"/>
              <a:ext cx="719272" cy="1323439"/>
            </a:xfrm>
            <a:prstGeom prst="rect">
              <a:avLst/>
            </a:prstGeom>
            <a:noFill/>
          </p:spPr>
          <p:txBody>
            <a:bodyPr wrap="square">
              <a:spAutoFit/>
            </a:bodyPr>
            <a:lstStyle/>
            <a:p>
              <a:r>
                <a:rPr lang="fr-FR" sz="8000" dirty="0">
                  <a:solidFill>
                    <a:schemeClr val="bg1"/>
                  </a:solidFill>
                  <a:latin typeface="Gill Sans Nova Cond XBd" panose="020B0A06020104020203" pitchFamily="34" charset="0"/>
                  <a:cs typeface="Biome" panose="020B0503030204020804" pitchFamily="34" charset="0"/>
                </a:rPr>
                <a:t>1</a:t>
              </a:r>
              <a:endParaRPr lang="fr-FR" sz="8000" dirty="0">
                <a:latin typeface="Gill Sans Nova Cond XBd" panose="020B0A06020104020203" pitchFamily="34" charset="0"/>
                <a:cs typeface="Biome" panose="020B0503030204020804" pitchFamily="34" charset="0"/>
              </a:endParaRPr>
            </a:p>
          </p:txBody>
        </p:sp>
        <p:cxnSp>
          <p:nvCxnSpPr>
            <p:cNvPr id="44" name="Connecteur droit 43">
              <a:extLst>
                <a:ext uri="{FF2B5EF4-FFF2-40B4-BE49-F238E27FC236}">
                  <a16:creationId xmlns:a16="http://schemas.microsoft.com/office/drawing/2014/main" id="{0C30729F-83CE-484D-9838-8B177C62E024}"/>
                </a:ext>
              </a:extLst>
            </p:cNvPr>
            <p:cNvCxnSpPr>
              <a:cxnSpLocks/>
            </p:cNvCxnSpPr>
            <p:nvPr/>
          </p:nvCxnSpPr>
          <p:spPr>
            <a:xfrm flipH="1">
              <a:off x="8052460" y="383387"/>
              <a:ext cx="0" cy="1006553"/>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2" name="Connecteur droit 91">
              <a:extLst>
                <a:ext uri="{FF2B5EF4-FFF2-40B4-BE49-F238E27FC236}">
                  <a16:creationId xmlns:a16="http://schemas.microsoft.com/office/drawing/2014/main" id="{7167CCB2-BA7B-4117-A7F3-13C2ECF91B2F}"/>
                </a:ext>
              </a:extLst>
            </p:cNvPr>
            <p:cNvCxnSpPr>
              <a:cxnSpLocks/>
            </p:cNvCxnSpPr>
            <p:nvPr/>
          </p:nvCxnSpPr>
          <p:spPr>
            <a:xfrm flipH="1">
              <a:off x="8915730" y="418610"/>
              <a:ext cx="0" cy="1006553"/>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
          <p:nvSpPr>
            <p:cNvPr id="93" name="ZoneTexte 92">
              <a:extLst>
                <a:ext uri="{FF2B5EF4-FFF2-40B4-BE49-F238E27FC236}">
                  <a16:creationId xmlns:a16="http://schemas.microsoft.com/office/drawing/2014/main" id="{1B1D6E8A-A4A2-423F-B158-1D9D8986CA89}"/>
                </a:ext>
              </a:extLst>
            </p:cNvPr>
            <p:cNvSpPr txBox="1"/>
            <p:nvPr/>
          </p:nvSpPr>
          <p:spPr>
            <a:xfrm flipH="1">
              <a:off x="9025841" y="470334"/>
              <a:ext cx="2135135" cy="923330"/>
            </a:xfrm>
            <a:prstGeom prst="rect">
              <a:avLst/>
            </a:prstGeom>
            <a:noFill/>
          </p:spPr>
          <p:txBody>
            <a:bodyPr wrap="square">
              <a:spAutoFit/>
            </a:bodyPr>
            <a:lstStyle/>
            <a:p>
              <a:pPr algn="ctr"/>
              <a:r>
                <a:rPr lang="fr-FR" b="1" dirty="0">
                  <a:solidFill>
                    <a:schemeClr val="bg1"/>
                  </a:solidFill>
                </a:rPr>
                <a:t>PREPARATION ET SELECTION DES CONSEILS</a:t>
              </a:r>
            </a:p>
          </p:txBody>
        </p:sp>
      </p:grpSp>
      <p:grpSp>
        <p:nvGrpSpPr>
          <p:cNvPr id="95" name="Groupe 94">
            <a:extLst>
              <a:ext uri="{FF2B5EF4-FFF2-40B4-BE49-F238E27FC236}">
                <a16:creationId xmlns:a16="http://schemas.microsoft.com/office/drawing/2014/main" id="{8EFB44C7-ECBD-48A2-AE3D-C11DB02DEFAF}"/>
              </a:ext>
            </a:extLst>
          </p:cNvPr>
          <p:cNvGrpSpPr/>
          <p:nvPr/>
        </p:nvGrpSpPr>
        <p:grpSpPr>
          <a:xfrm>
            <a:off x="6096000" y="1438544"/>
            <a:ext cx="5624728" cy="1323439"/>
            <a:chOff x="5674805" y="257612"/>
            <a:chExt cx="5624728" cy="1323439"/>
          </a:xfrm>
        </p:grpSpPr>
        <p:sp>
          <p:nvSpPr>
            <p:cNvPr id="96" name="Rectangle 95">
              <a:extLst>
                <a:ext uri="{FF2B5EF4-FFF2-40B4-BE49-F238E27FC236}">
                  <a16:creationId xmlns:a16="http://schemas.microsoft.com/office/drawing/2014/main" id="{9D7A8F0D-0022-4425-A583-2D19ED5599AA}"/>
                </a:ext>
              </a:extLst>
            </p:cNvPr>
            <p:cNvSpPr/>
            <p:nvPr/>
          </p:nvSpPr>
          <p:spPr>
            <a:xfrm flipH="1">
              <a:off x="5674805" y="443434"/>
              <a:ext cx="5624728" cy="946506"/>
            </a:xfrm>
            <a:prstGeom prst="rect">
              <a:avLst/>
            </a:prstGeom>
            <a:solidFill>
              <a:srgbClr val="6F46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8" name="ZoneTexte 97">
              <a:extLst>
                <a:ext uri="{FF2B5EF4-FFF2-40B4-BE49-F238E27FC236}">
                  <a16:creationId xmlns:a16="http://schemas.microsoft.com/office/drawing/2014/main" id="{4641C666-D5A2-4D6A-BC5A-9D56444C399E}"/>
                </a:ext>
              </a:extLst>
            </p:cNvPr>
            <p:cNvSpPr txBox="1"/>
            <p:nvPr/>
          </p:nvSpPr>
          <p:spPr>
            <a:xfrm flipH="1">
              <a:off x="8127880" y="257612"/>
              <a:ext cx="719272" cy="1323439"/>
            </a:xfrm>
            <a:prstGeom prst="rect">
              <a:avLst/>
            </a:prstGeom>
            <a:noFill/>
          </p:spPr>
          <p:txBody>
            <a:bodyPr wrap="square">
              <a:spAutoFit/>
            </a:bodyPr>
            <a:lstStyle/>
            <a:p>
              <a:r>
                <a:rPr lang="fr-FR" sz="8000" dirty="0">
                  <a:solidFill>
                    <a:schemeClr val="bg1"/>
                  </a:solidFill>
                  <a:latin typeface="Gill Sans Nova Cond XBd" panose="020B0A06020104020203" pitchFamily="34" charset="0"/>
                  <a:cs typeface="Biome" panose="020B0503030204020804" pitchFamily="34" charset="0"/>
                </a:rPr>
                <a:t>2</a:t>
              </a:r>
              <a:endParaRPr lang="fr-FR" sz="8000" dirty="0">
                <a:latin typeface="Gill Sans Nova Cond XBd" panose="020B0A06020104020203" pitchFamily="34" charset="0"/>
                <a:cs typeface="Biome" panose="020B0503030204020804" pitchFamily="34" charset="0"/>
              </a:endParaRPr>
            </a:p>
          </p:txBody>
        </p:sp>
        <p:cxnSp>
          <p:nvCxnSpPr>
            <p:cNvPr id="99" name="Connecteur droit 98">
              <a:extLst>
                <a:ext uri="{FF2B5EF4-FFF2-40B4-BE49-F238E27FC236}">
                  <a16:creationId xmlns:a16="http://schemas.microsoft.com/office/drawing/2014/main" id="{1F949654-16F2-4C26-9D2C-F38D0FAEC3DD}"/>
                </a:ext>
              </a:extLst>
            </p:cNvPr>
            <p:cNvCxnSpPr>
              <a:cxnSpLocks/>
            </p:cNvCxnSpPr>
            <p:nvPr/>
          </p:nvCxnSpPr>
          <p:spPr>
            <a:xfrm flipH="1">
              <a:off x="8052460" y="383387"/>
              <a:ext cx="0" cy="1006553"/>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0" name="Connecteur droit 99">
              <a:extLst>
                <a:ext uri="{FF2B5EF4-FFF2-40B4-BE49-F238E27FC236}">
                  <a16:creationId xmlns:a16="http://schemas.microsoft.com/office/drawing/2014/main" id="{79AF722E-0144-4F42-BE1F-93B95C664A80}"/>
                </a:ext>
              </a:extLst>
            </p:cNvPr>
            <p:cNvCxnSpPr>
              <a:cxnSpLocks/>
            </p:cNvCxnSpPr>
            <p:nvPr/>
          </p:nvCxnSpPr>
          <p:spPr>
            <a:xfrm flipH="1">
              <a:off x="8915730" y="418610"/>
              <a:ext cx="0" cy="1006553"/>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
          <p:nvSpPr>
            <p:cNvPr id="101" name="ZoneTexte 100">
              <a:extLst>
                <a:ext uri="{FF2B5EF4-FFF2-40B4-BE49-F238E27FC236}">
                  <a16:creationId xmlns:a16="http://schemas.microsoft.com/office/drawing/2014/main" id="{6DD97998-19D7-4164-99C5-8E4B5AEC11F2}"/>
                </a:ext>
              </a:extLst>
            </p:cNvPr>
            <p:cNvSpPr txBox="1"/>
            <p:nvPr/>
          </p:nvSpPr>
          <p:spPr>
            <a:xfrm flipH="1">
              <a:off x="9049745" y="454941"/>
              <a:ext cx="2135135" cy="923330"/>
            </a:xfrm>
            <a:prstGeom prst="rect">
              <a:avLst/>
            </a:prstGeom>
            <a:noFill/>
          </p:spPr>
          <p:txBody>
            <a:bodyPr wrap="square">
              <a:spAutoFit/>
            </a:bodyPr>
            <a:lstStyle/>
            <a:p>
              <a:pPr algn="ctr"/>
              <a:r>
                <a:rPr lang="fr-FR" b="1" dirty="0">
                  <a:solidFill>
                    <a:schemeClr val="bg1"/>
                  </a:solidFill>
                </a:rPr>
                <a:t>DIAGNOSTIC ET EVALUATION DE L’ENTREPRISE</a:t>
              </a:r>
            </a:p>
          </p:txBody>
        </p:sp>
      </p:grpSp>
      <p:grpSp>
        <p:nvGrpSpPr>
          <p:cNvPr id="102" name="Groupe 101">
            <a:extLst>
              <a:ext uri="{FF2B5EF4-FFF2-40B4-BE49-F238E27FC236}">
                <a16:creationId xmlns:a16="http://schemas.microsoft.com/office/drawing/2014/main" id="{B1500507-4ED3-4C29-BCBC-99B99AAD9C3A}"/>
              </a:ext>
            </a:extLst>
          </p:cNvPr>
          <p:cNvGrpSpPr/>
          <p:nvPr/>
        </p:nvGrpSpPr>
        <p:grpSpPr>
          <a:xfrm>
            <a:off x="6095999" y="2537247"/>
            <a:ext cx="5624727" cy="1323439"/>
            <a:chOff x="5674804" y="270794"/>
            <a:chExt cx="5624727" cy="1323439"/>
          </a:xfrm>
        </p:grpSpPr>
        <p:sp>
          <p:nvSpPr>
            <p:cNvPr id="103" name="Rectangle 102">
              <a:extLst>
                <a:ext uri="{FF2B5EF4-FFF2-40B4-BE49-F238E27FC236}">
                  <a16:creationId xmlns:a16="http://schemas.microsoft.com/office/drawing/2014/main" id="{898B2A90-12F4-4C17-8453-407D6650A53D}"/>
                </a:ext>
              </a:extLst>
            </p:cNvPr>
            <p:cNvSpPr/>
            <p:nvPr/>
          </p:nvSpPr>
          <p:spPr>
            <a:xfrm flipH="1">
              <a:off x="5674804" y="443434"/>
              <a:ext cx="5624727" cy="946506"/>
            </a:xfrm>
            <a:prstGeom prst="rect">
              <a:avLst/>
            </a:prstGeom>
            <a:solidFill>
              <a:srgbClr val="B650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4" name="ZoneTexte 103">
              <a:extLst>
                <a:ext uri="{FF2B5EF4-FFF2-40B4-BE49-F238E27FC236}">
                  <a16:creationId xmlns:a16="http://schemas.microsoft.com/office/drawing/2014/main" id="{5179166B-9E21-46FC-A136-5B3AD2DEB0D0}"/>
                </a:ext>
              </a:extLst>
            </p:cNvPr>
            <p:cNvSpPr txBox="1"/>
            <p:nvPr/>
          </p:nvSpPr>
          <p:spPr>
            <a:xfrm flipH="1">
              <a:off x="5722034" y="593521"/>
              <a:ext cx="2273889" cy="369332"/>
            </a:xfrm>
            <a:prstGeom prst="rect">
              <a:avLst/>
            </a:prstGeom>
            <a:noFill/>
          </p:spPr>
          <p:txBody>
            <a:bodyPr wrap="square">
              <a:spAutoFit/>
            </a:bodyPr>
            <a:lstStyle/>
            <a:p>
              <a:pPr algn="ctr"/>
              <a:endParaRPr lang="fr-FR" b="1" dirty="0">
                <a:solidFill>
                  <a:schemeClr val="bg1"/>
                </a:solidFill>
              </a:endParaRPr>
            </a:p>
          </p:txBody>
        </p:sp>
        <p:sp>
          <p:nvSpPr>
            <p:cNvPr id="105" name="ZoneTexte 104">
              <a:extLst>
                <a:ext uri="{FF2B5EF4-FFF2-40B4-BE49-F238E27FC236}">
                  <a16:creationId xmlns:a16="http://schemas.microsoft.com/office/drawing/2014/main" id="{E9D4169F-A0AB-4B2A-8E26-F97A42472716}"/>
                </a:ext>
              </a:extLst>
            </p:cNvPr>
            <p:cNvSpPr txBox="1"/>
            <p:nvPr/>
          </p:nvSpPr>
          <p:spPr>
            <a:xfrm flipH="1">
              <a:off x="8127713" y="270794"/>
              <a:ext cx="719272" cy="1323439"/>
            </a:xfrm>
            <a:prstGeom prst="rect">
              <a:avLst/>
            </a:prstGeom>
            <a:noFill/>
          </p:spPr>
          <p:txBody>
            <a:bodyPr wrap="square">
              <a:spAutoFit/>
            </a:bodyPr>
            <a:lstStyle/>
            <a:p>
              <a:r>
                <a:rPr lang="fr-FR" sz="8000" dirty="0">
                  <a:solidFill>
                    <a:schemeClr val="bg1"/>
                  </a:solidFill>
                  <a:latin typeface="Gill Sans Nova Cond XBd" panose="020B0A06020104020203" pitchFamily="34" charset="0"/>
                  <a:cs typeface="Biome" panose="020B0503030204020804" pitchFamily="34" charset="0"/>
                </a:rPr>
                <a:t>3</a:t>
              </a:r>
              <a:endParaRPr lang="fr-FR" sz="8000" dirty="0">
                <a:latin typeface="Gill Sans Nova Cond XBd" panose="020B0A06020104020203" pitchFamily="34" charset="0"/>
                <a:cs typeface="Biome" panose="020B0503030204020804" pitchFamily="34" charset="0"/>
              </a:endParaRPr>
            </a:p>
          </p:txBody>
        </p:sp>
        <p:cxnSp>
          <p:nvCxnSpPr>
            <p:cNvPr id="106" name="Connecteur droit 105">
              <a:extLst>
                <a:ext uri="{FF2B5EF4-FFF2-40B4-BE49-F238E27FC236}">
                  <a16:creationId xmlns:a16="http://schemas.microsoft.com/office/drawing/2014/main" id="{3A1F9443-1851-4191-8BA0-E3EC41C73EEC}"/>
                </a:ext>
              </a:extLst>
            </p:cNvPr>
            <p:cNvCxnSpPr>
              <a:cxnSpLocks/>
            </p:cNvCxnSpPr>
            <p:nvPr/>
          </p:nvCxnSpPr>
          <p:spPr>
            <a:xfrm flipH="1">
              <a:off x="8052460" y="383387"/>
              <a:ext cx="0" cy="1006553"/>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7" name="Connecteur droit 106">
              <a:extLst>
                <a:ext uri="{FF2B5EF4-FFF2-40B4-BE49-F238E27FC236}">
                  <a16:creationId xmlns:a16="http://schemas.microsoft.com/office/drawing/2014/main" id="{09492C26-13FC-4940-9371-76810C8E7FEC}"/>
                </a:ext>
              </a:extLst>
            </p:cNvPr>
            <p:cNvCxnSpPr>
              <a:cxnSpLocks/>
            </p:cNvCxnSpPr>
            <p:nvPr/>
          </p:nvCxnSpPr>
          <p:spPr>
            <a:xfrm flipH="1">
              <a:off x="8915730" y="418610"/>
              <a:ext cx="0" cy="1006553"/>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
          <p:nvSpPr>
            <p:cNvPr id="108" name="ZoneTexte 107">
              <a:extLst>
                <a:ext uri="{FF2B5EF4-FFF2-40B4-BE49-F238E27FC236}">
                  <a16:creationId xmlns:a16="http://schemas.microsoft.com/office/drawing/2014/main" id="{EB2661DC-570F-4727-B9D8-7E54F054C9CF}"/>
                </a:ext>
              </a:extLst>
            </p:cNvPr>
            <p:cNvSpPr txBox="1"/>
            <p:nvPr/>
          </p:nvSpPr>
          <p:spPr>
            <a:xfrm flipH="1">
              <a:off x="9010980" y="610929"/>
              <a:ext cx="2135135" cy="646331"/>
            </a:xfrm>
            <a:prstGeom prst="rect">
              <a:avLst/>
            </a:prstGeom>
            <a:noFill/>
          </p:spPr>
          <p:txBody>
            <a:bodyPr wrap="square">
              <a:spAutoFit/>
            </a:bodyPr>
            <a:lstStyle/>
            <a:p>
              <a:pPr algn="ctr"/>
              <a:r>
                <a:rPr lang="fr-FR" b="1" dirty="0">
                  <a:solidFill>
                    <a:schemeClr val="bg1"/>
                  </a:solidFill>
                </a:rPr>
                <a:t>CREATION DU PLAN DE CESSION</a:t>
              </a:r>
            </a:p>
          </p:txBody>
        </p:sp>
      </p:grpSp>
      <p:grpSp>
        <p:nvGrpSpPr>
          <p:cNvPr id="109" name="Groupe 108">
            <a:extLst>
              <a:ext uri="{FF2B5EF4-FFF2-40B4-BE49-F238E27FC236}">
                <a16:creationId xmlns:a16="http://schemas.microsoft.com/office/drawing/2014/main" id="{66E80DC6-BC2E-4BF0-8D95-C9EF0AE86406}"/>
              </a:ext>
            </a:extLst>
          </p:cNvPr>
          <p:cNvGrpSpPr/>
          <p:nvPr/>
        </p:nvGrpSpPr>
        <p:grpSpPr>
          <a:xfrm>
            <a:off x="6096000" y="3682421"/>
            <a:ext cx="5624726" cy="1323439"/>
            <a:chOff x="5674805" y="270794"/>
            <a:chExt cx="5624726" cy="1323439"/>
          </a:xfrm>
        </p:grpSpPr>
        <p:sp>
          <p:nvSpPr>
            <p:cNvPr id="110" name="Rectangle 109">
              <a:extLst>
                <a:ext uri="{FF2B5EF4-FFF2-40B4-BE49-F238E27FC236}">
                  <a16:creationId xmlns:a16="http://schemas.microsoft.com/office/drawing/2014/main" id="{5229405E-9B8C-49F8-9455-04447A2D4451}"/>
                </a:ext>
              </a:extLst>
            </p:cNvPr>
            <p:cNvSpPr/>
            <p:nvPr/>
          </p:nvSpPr>
          <p:spPr>
            <a:xfrm flipH="1">
              <a:off x="5674805" y="443434"/>
              <a:ext cx="5624726" cy="946506"/>
            </a:xfrm>
            <a:prstGeom prst="rect">
              <a:avLst/>
            </a:prstGeom>
            <a:solidFill>
              <a:srgbClr val="E9577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1" name="ZoneTexte 110">
              <a:extLst>
                <a:ext uri="{FF2B5EF4-FFF2-40B4-BE49-F238E27FC236}">
                  <a16:creationId xmlns:a16="http://schemas.microsoft.com/office/drawing/2014/main" id="{857139C4-B862-4691-AAC9-406BCC679E48}"/>
                </a:ext>
              </a:extLst>
            </p:cNvPr>
            <p:cNvSpPr txBox="1"/>
            <p:nvPr/>
          </p:nvSpPr>
          <p:spPr>
            <a:xfrm flipH="1">
              <a:off x="5699153" y="590792"/>
              <a:ext cx="2359815" cy="646331"/>
            </a:xfrm>
            <a:prstGeom prst="rect">
              <a:avLst/>
            </a:prstGeom>
            <a:noFill/>
          </p:spPr>
          <p:txBody>
            <a:bodyPr wrap="square">
              <a:spAutoFit/>
            </a:bodyPr>
            <a:lstStyle/>
            <a:p>
              <a:pPr algn="ctr"/>
              <a:r>
                <a:rPr lang="fr-FR" b="1" dirty="0">
                  <a:solidFill>
                    <a:schemeClr val="bg1"/>
                  </a:solidFill>
                </a:rPr>
                <a:t>PREPARATION DU PLAN DE REPRISE</a:t>
              </a:r>
            </a:p>
          </p:txBody>
        </p:sp>
        <p:sp>
          <p:nvSpPr>
            <p:cNvPr id="112" name="ZoneTexte 111">
              <a:extLst>
                <a:ext uri="{FF2B5EF4-FFF2-40B4-BE49-F238E27FC236}">
                  <a16:creationId xmlns:a16="http://schemas.microsoft.com/office/drawing/2014/main" id="{4769364A-31D2-4F63-8B02-CA8899B39DF6}"/>
                </a:ext>
              </a:extLst>
            </p:cNvPr>
            <p:cNvSpPr txBox="1"/>
            <p:nvPr/>
          </p:nvSpPr>
          <p:spPr>
            <a:xfrm flipH="1">
              <a:off x="8127713" y="270794"/>
              <a:ext cx="719272" cy="1323439"/>
            </a:xfrm>
            <a:prstGeom prst="rect">
              <a:avLst/>
            </a:prstGeom>
            <a:noFill/>
          </p:spPr>
          <p:txBody>
            <a:bodyPr wrap="square">
              <a:spAutoFit/>
            </a:bodyPr>
            <a:lstStyle/>
            <a:p>
              <a:r>
                <a:rPr lang="fr-FR" sz="8000" dirty="0">
                  <a:solidFill>
                    <a:schemeClr val="bg1"/>
                  </a:solidFill>
                  <a:latin typeface="Gill Sans Nova Cond XBd" panose="020B0A06020104020203" pitchFamily="34" charset="0"/>
                  <a:cs typeface="Biome" panose="020B0503030204020804" pitchFamily="34" charset="0"/>
                </a:rPr>
                <a:t>4</a:t>
              </a:r>
              <a:endParaRPr lang="fr-FR" sz="8000" dirty="0">
                <a:latin typeface="Gill Sans Nova Cond XBd" panose="020B0A06020104020203" pitchFamily="34" charset="0"/>
                <a:cs typeface="Biome" panose="020B0503030204020804" pitchFamily="34" charset="0"/>
              </a:endParaRPr>
            </a:p>
          </p:txBody>
        </p:sp>
        <p:cxnSp>
          <p:nvCxnSpPr>
            <p:cNvPr id="113" name="Connecteur droit 112">
              <a:extLst>
                <a:ext uri="{FF2B5EF4-FFF2-40B4-BE49-F238E27FC236}">
                  <a16:creationId xmlns:a16="http://schemas.microsoft.com/office/drawing/2014/main" id="{AC6A1242-73AA-426D-B67E-DDF106C57420}"/>
                </a:ext>
              </a:extLst>
            </p:cNvPr>
            <p:cNvCxnSpPr>
              <a:cxnSpLocks/>
            </p:cNvCxnSpPr>
            <p:nvPr/>
          </p:nvCxnSpPr>
          <p:spPr>
            <a:xfrm flipH="1">
              <a:off x="8052460" y="383387"/>
              <a:ext cx="0" cy="1006553"/>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14" name="Connecteur droit 113">
              <a:extLst>
                <a:ext uri="{FF2B5EF4-FFF2-40B4-BE49-F238E27FC236}">
                  <a16:creationId xmlns:a16="http://schemas.microsoft.com/office/drawing/2014/main" id="{677D3CA9-AE1A-4819-94F8-1F4123D10E6D}"/>
                </a:ext>
              </a:extLst>
            </p:cNvPr>
            <p:cNvCxnSpPr>
              <a:cxnSpLocks/>
            </p:cNvCxnSpPr>
            <p:nvPr/>
          </p:nvCxnSpPr>
          <p:spPr>
            <a:xfrm flipH="1">
              <a:off x="8915730" y="418610"/>
              <a:ext cx="0" cy="1006553"/>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
          <p:nvSpPr>
            <p:cNvPr id="115" name="ZoneTexte 114">
              <a:extLst>
                <a:ext uri="{FF2B5EF4-FFF2-40B4-BE49-F238E27FC236}">
                  <a16:creationId xmlns:a16="http://schemas.microsoft.com/office/drawing/2014/main" id="{F73AFF6D-2878-4BD5-936E-6720C5E8FEC8}"/>
                </a:ext>
              </a:extLst>
            </p:cNvPr>
            <p:cNvSpPr txBox="1"/>
            <p:nvPr/>
          </p:nvSpPr>
          <p:spPr>
            <a:xfrm flipH="1">
              <a:off x="9006790" y="443878"/>
              <a:ext cx="2221044" cy="1084912"/>
            </a:xfrm>
            <a:prstGeom prst="rect">
              <a:avLst/>
            </a:prstGeom>
            <a:noFill/>
          </p:spPr>
          <p:txBody>
            <a:bodyPr wrap="square">
              <a:spAutoFit/>
            </a:bodyPr>
            <a:lstStyle/>
            <a:p>
              <a:pPr algn="ctr"/>
              <a:r>
                <a:rPr lang="fr-FR" b="1" dirty="0">
                  <a:solidFill>
                    <a:schemeClr val="bg1"/>
                  </a:solidFill>
                </a:rPr>
                <a:t>RECHERCHE D’ACQUEREURS POTENTIELS</a:t>
              </a:r>
            </a:p>
            <a:p>
              <a:pPr algn="ctr"/>
              <a:endParaRPr lang="fr-FR" sz="1050" b="1" dirty="0"/>
            </a:p>
          </p:txBody>
        </p:sp>
      </p:grpSp>
      <p:sp>
        <p:nvSpPr>
          <p:cNvPr id="123" name="ZoneTexte 122">
            <a:extLst>
              <a:ext uri="{FF2B5EF4-FFF2-40B4-BE49-F238E27FC236}">
                <a16:creationId xmlns:a16="http://schemas.microsoft.com/office/drawing/2014/main" id="{81BDCC60-C25E-4398-A88C-1DA1D9EB6EBB}"/>
              </a:ext>
            </a:extLst>
          </p:cNvPr>
          <p:cNvSpPr txBox="1"/>
          <p:nvPr/>
        </p:nvSpPr>
        <p:spPr>
          <a:xfrm flipH="1">
            <a:off x="7361727" y="5910037"/>
            <a:ext cx="3040626" cy="807913"/>
          </a:xfrm>
          <a:prstGeom prst="rect">
            <a:avLst/>
          </a:prstGeom>
          <a:noFill/>
        </p:spPr>
        <p:txBody>
          <a:bodyPr wrap="square">
            <a:spAutoFit/>
          </a:bodyPr>
          <a:lstStyle/>
          <a:p>
            <a:pPr algn="ctr"/>
            <a:r>
              <a:rPr lang="fr-FR" b="1" dirty="0">
                <a:solidFill>
                  <a:schemeClr val="bg1"/>
                </a:solidFill>
              </a:rPr>
              <a:t>CONCLUSION DE LA REPRISE ET TRANSMISSION</a:t>
            </a:r>
          </a:p>
          <a:p>
            <a:pPr algn="ctr"/>
            <a:endParaRPr lang="fr-FR" sz="1050" b="1" dirty="0"/>
          </a:p>
        </p:txBody>
      </p:sp>
      <p:sp>
        <p:nvSpPr>
          <p:cNvPr id="124" name="Rectangle 123">
            <a:extLst>
              <a:ext uri="{FF2B5EF4-FFF2-40B4-BE49-F238E27FC236}">
                <a16:creationId xmlns:a16="http://schemas.microsoft.com/office/drawing/2014/main" id="{C3C5C725-4D8B-41FB-A998-27546A6297EA}"/>
              </a:ext>
            </a:extLst>
          </p:cNvPr>
          <p:cNvSpPr/>
          <p:nvPr/>
        </p:nvSpPr>
        <p:spPr>
          <a:xfrm>
            <a:off x="6096000" y="153162"/>
            <a:ext cx="2363321" cy="290548"/>
          </a:xfrm>
          <a:prstGeom prst="rect">
            <a:avLst/>
          </a:prstGeom>
          <a:noFill/>
          <a:ln w="38100">
            <a:solidFill>
              <a:srgbClr val="12399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b="1" dirty="0">
                <a:solidFill>
                  <a:schemeClr val="tx1">
                    <a:lumMod val="65000"/>
                    <a:lumOff val="35000"/>
                  </a:schemeClr>
                </a:solidFill>
              </a:rPr>
              <a:t>POUR LE REPRENEUR</a:t>
            </a:r>
          </a:p>
        </p:txBody>
      </p:sp>
      <p:sp>
        <p:nvSpPr>
          <p:cNvPr id="125" name="Rectangle 124">
            <a:extLst>
              <a:ext uri="{FF2B5EF4-FFF2-40B4-BE49-F238E27FC236}">
                <a16:creationId xmlns:a16="http://schemas.microsoft.com/office/drawing/2014/main" id="{80D6450C-4EB0-4570-A697-8ADFCD0E2EFF}"/>
              </a:ext>
            </a:extLst>
          </p:cNvPr>
          <p:cNvSpPr/>
          <p:nvPr/>
        </p:nvSpPr>
        <p:spPr>
          <a:xfrm>
            <a:off x="9357408" y="141938"/>
            <a:ext cx="2363321" cy="290548"/>
          </a:xfrm>
          <a:prstGeom prst="rect">
            <a:avLst/>
          </a:prstGeom>
          <a:noFill/>
          <a:ln w="38100">
            <a:solidFill>
              <a:srgbClr val="12399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b="1" dirty="0">
                <a:solidFill>
                  <a:schemeClr val="tx1">
                    <a:lumMod val="65000"/>
                    <a:lumOff val="35000"/>
                  </a:schemeClr>
                </a:solidFill>
              </a:rPr>
              <a:t>POUR LE CEDANT</a:t>
            </a:r>
          </a:p>
        </p:txBody>
      </p:sp>
      <p:sp>
        <p:nvSpPr>
          <p:cNvPr id="128" name="ZoneTexte 127">
            <a:extLst>
              <a:ext uri="{FF2B5EF4-FFF2-40B4-BE49-F238E27FC236}">
                <a16:creationId xmlns:a16="http://schemas.microsoft.com/office/drawing/2014/main" id="{501310B4-4C36-4C2A-9094-80D90823BC1F}"/>
              </a:ext>
            </a:extLst>
          </p:cNvPr>
          <p:cNvSpPr txBox="1"/>
          <p:nvPr/>
        </p:nvSpPr>
        <p:spPr>
          <a:xfrm>
            <a:off x="480027" y="2728670"/>
            <a:ext cx="5056400" cy="2554545"/>
          </a:xfrm>
          <a:prstGeom prst="rect">
            <a:avLst/>
          </a:prstGeom>
          <a:noFill/>
        </p:spPr>
        <p:txBody>
          <a:bodyPr wrap="square">
            <a:spAutoFit/>
          </a:bodyPr>
          <a:lstStyle/>
          <a:p>
            <a:pPr algn="just"/>
            <a:r>
              <a:rPr lang="fr-FR" sz="2000" dirty="0">
                <a:solidFill>
                  <a:schemeClr val="tx1">
                    <a:lumMod val="95000"/>
                    <a:lumOff val="5000"/>
                  </a:schemeClr>
                </a:solidFill>
              </a:rPr>
              <a:t>Pour entamer correctement un projet de reprise, il est nécessaire de </a:t>
            </a:r>
            <a:r>
              <a:rPr lang="fr-FR" sz="2000" b="1" dirty="0">
                <a:solidFill>
                  <a:schemeClr val="tx1">
                    <a:lumMod val="95000"/>
                    <a:lumOff val="5000"/>
                  </a:schemeClr>
                </a:solidFill>
              </a:rPr>
              <a:t>connaitre l’ensemble des étapes par lesquelles il faut passer. </a:t>
            </a:r>
          </a:p>
          <a:p>
            <a:pPr algn="just"/>
            <a:endParaRPr lang="fr-FR" sz="2000" dirty="0">
              <a:solidFill>
                <a:schemeClr val="tx1">
                  <a:lumMod val="95000"/>
                  <a:lumOff val="5000"/>
                </a:schemeClr>
              </a:solidFill>
            </a:endParaRPr>
          </a:p>
          <a:p>
            <a:pPr algn="just"/>
            <a:r>
              <a:rPr lang="fr-FR" sz="2000" dirty="0">
                <a:solidFill>
                  <a:schemeClr val="tx1">
                    <a:lumMod val="95000"/>
                    <a:lumOff val="5000"/>
                  </a:schemeClr>
                </a:solidFill>
              </a:rPr>
              <a:t>Il est également utile de connaitre les étapes que va traverser le cédant pour établir la bonne stratégie. </a:t>
            </a:r>
          </a:p>
        </p:txBody>
      </p:sp>
      <p:sp>
        <p:nvSpPr>
          <p:cNvPr id="130" name="ZoneTexte 129">
            <a:extLst>
              <a:ext uri="{FF2B5EF4-FFF2-40B4-BE49-F238E27FC236}">
                <a16:creationId xmlns:a16="http://schemas.microsoft.com/office/drawing/2014/main" id="{B7E7A08C-0474-4B54-842A-8EBD2D2BC98D}"/>
              </a:ext>
            </a:extLst>
          </p:cNvPr>
          <p:cNvSpPr txBox="1"/>
          <p:nvPr/>
        </p:nvSpPr>
        <p:spPr>
          <a:xfrm>
            <a:off x="809054" y="1546211"/>
            <a:ext cx="4398345" cy="830997"/>
          </a:xfrm>
          <a:prstGeom prst="rect">
            <a:avLst/>
          </a:prstGeom>
          <a:noFill/>
        </p:spPr>
        <p:txBody>
          <a:bodyPr wrap="square" rtlCol="0">
            <a:spAutoFit/>
          </a:bodyPr>
          <a:lstStyle/>
          <a:p>
            <a:pPr algn="ctr"/>
            <a:r>
              <a:rPr lang="fr-FR" sz="2400" b="1" dirty="0">
                <a:solidFill>
                  <a:schemeClr val="tx1">
                    <a:lumMod val="95000"/>
                    <a:lumOff val="5000"/>
                  </a:schemeClr>
                </a:solidFill>
              </a:rPr>
              <a:t>5 étapes pour reprendre une entreprise</a:t>
            </a:r>
          </a:p>
        </p:txBody>
      </p:sp>
      <p:sp>
        <p:nvSpPr>
          <p:cNvPr id="41" name="Rectangle 40">
            <a:extLst>
              <a:ext uri="{FF2B5EF4-FFF2-40B4-BE49-F238E27FC236}">
                <a16:creationId xmlns:a16="http://schemas.microsoft.com/office/drawing/2014/main" id="{F84DC988-0952-806B-10D4-E47344D54191}"/>
              </a:ext>
            </a:extLst>
          </p:cNvPr>
          <p:cNvSpPr/>
          <p:nvPr/>
        </p:nvSpPr>
        <p:spPr>
          <a:xfrm>
            <a:off x="488038" y="5869858"/>
            <a:ext cx="5322827" cy="711849"/>
          </a:xfrm>
          <a:prstGeom prst="rect">
            <a:avLst/>
          </a:prstGeom>
          <a:noFill/>
          <a:ln w="28575">
            <a:solidFill>
              <a:srgbClr val="6F46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45" name="Picture 4">
            <a:extLst>
              <a:ext uri="{FF2B5EF4-FFF2-40B4-BE49-F238E27FC236}">
                <a16:creationId xmlns:a16="http://schemas.microsoft.com/office/drawing/2014/main" id="{E6812C20-929C-A2EE-E81D-B593F5656E6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5627" y="5906924"/>
            <a:ext cx="608220" cy="608220"/>
          </a:xfrm>
          <a:prstGeom prst="rect">
            <a:avLst/>
          </a:prstGeom>
          <a:noFill/>
          <a:extLst>
            <a:ext uri="{909E8E84-426E-40DD-AFC4-6F175D3DCCD1}">
              <a14:hiddenFill xmlns:a14="http://schemas.microsoft.com/office/drawing/2010/main">
                <a:solidFill>
                  <a:srgbClr val="FFFFFF"/>
                </a:solidFill>
              </a14:hiddenFill>
            </a:ext>
          </a:extLst>
        </p:spPr>
      </p:pic>
      <p:sp>
        <p:nvSpPr>
          <p:cNvPr id="46" name="ZoneTexte 45">
            <a:extLst>
              <a:ext uri="{FF2B5EF4-FFF2-40B4-BE49-F238E27FC236}">
                <a16:creationId xmlns:a16="http://schemas.microsoft.com/office/drawing/2014/main" id="{69351414-9507-ACA1-93EF-1EBC610B987F}"/>
              </a:ext>
            </a:extLst>
          </p:cNvPr>
          <p:cNvSpPr txBox="1"/>
          <p:nvPr/>
        </p:nvSpPr>
        <p:spPr>
          <a:xfrm>
            <a:off x="1059652" y="5904756"/>
            <a:ext cx="5036347" cy="707886"/>
          </a:xfrm>
          <a:prstGeom prst="rect">
            <a:avLst/>
          </a:prstGeom>
          <a:noFill/>
        </p:spPr>
        <p:txBody>
          <a:bodyPr wrap="square" rtlCol="0">
            <a:spAutoFit/>
          </a:bodyPr>
          <a:lstStyle/>
          <a:p>
            <a:r>
              <a:rPr lang="fr-FR" sz="2000" b="1" dirty="0"/>
              <a:t>Fiche outil n°2 – Les étapes d’une reprise d’entreprise</a:t>
            </a:r>
          </a:p>
        </p:txBody>
      </p:sp>
      <p:sp>
        <p:nvSpPr>
          <p:cNvPr id="47" name="Rectangle 46">
            <a:extLst>
              <a:ext uri="{FF2B5EF4-FFF2-40B4-BE49-F238E27FC236}">
                <a16:creationId xmlns:a16="http://schemas.microsoft.com/office/drawing/2014/main" id="{B473B728-F919-70F4-55D5-FD53E2AAEDFA}"/>
              </a:ext>
            </a:extLst>
          </p:cNvPr>
          <p:cNvSpPr/>
          <p:nvPr/>
        </p:nvSpPr>
        <p:spPr>
          <a:xfrm>
            <a:off x="0" y="0"/>
            <a:ext cx="12192000" cy="6858000"/>
          </a:xfrm>
          <a:prstGeom prst="rect">
            <a:avLst/>
          </a:prstGeom>
          <a:noFill/>
          <a:ln w="76200">
            <a:gradFill>
              <a:gsLst>
                <a:gs pos="100000">
                  <a:srgbClr val="00379E"/>
                </a:gs>
                <a:gs pos="0">
                  <a:srgbClr val="FF5A5E"/>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8" name="ZoneTexte 47">
            <a:extLst>
              <a:ext uri="{FF2B5EF4-FFF2-40B4-BE49-F238E27FC236}">
                <a16:creationId xmlns:a16="http://schemas.microsoft.com/office/drawing/2014/main" id="{4BB381CC-9512-5C0D-2BA6-2E589163BD9D}"/>
              </a:ext>
            </a:extLst>
          </p:cNvPr>
          <p:cNvSpPr txBox="1"/>
          <p:nvPr/>
        </p:nvSpPr>
        <p:spPr>
          <a:xfrm flipH="1">
            <a:off x="6160561" y="1756013"/>
            <a:ext cx="2273889" cy="646331"/>
          </a:xfrm>
          <a:prstGeom prst="rect">
            <a:avLst/>
          </a:prstGeom>
          <a:noFill/>
        </p:spPr>
        <p:txBody>
          <a:bodyPr wrap="square">
            <a:spAutoFit/>
          </a:bodyPr>
          <a:lstStyle/>
          <a:p>
            <a:pPr algn="ctr"/>
            <a:r>
              <a:rPr lang="fr-FR" b="1" dirty="0">
                <a:solidFill>
                  <a:schemeClr val="bg1"/>
                </a:solidFill>
              </a:rPr>
              <a:t>DEFINITION DU PROJET</a:t>
            </a:r>
          </a:p>
        </p:txBody>
      </p:sp>
      <p:sp>
        <p:nvSpPr>
          <p:cNvPr id="49" name="ZoneTexte 48">
            <a:extLst>
              <a:ext uri="{FF2B5EF4-FFF2-40B4-BE49-F238E27FC236}">
                <a16:creationId xmlns:a16="http://schemas.microsoft.com/office/drawing/2014/main" id="{5936E4D2-4A7F-518E-0BB9-24276C60FD98}"/>
              </a:ext>
            </a:extLst>
          </p:cNvPr>
          <p:cNvSpPr txBox="1"/>
          <p:nvPr/>
        </p:nvSpPr>
        <p:spPr>
          <a:xfrm flipH="1">
            <a:off x="6152141" y="2877382"/>
            <a:ext cx="2273889" cy="646331"/>
          </a:xfrm>
          <a:prstGeom prst="rect">
            <a:avLst/>
          </a:prstGeom>
          <a:noFill/>
        </p:spPr>
        <p:txBody>
          <a:bodyPr wrap="square">
            <a:spAutoFit/>
          </a:bodyPr>
          <a:lstStyle/>
          <a:p>
            <a:pPr algn="ctr"/>
            <a:r>
              <a:rPr lang="fr-FR" b="1" dirty="0">
                <a:solidFill>
                  <a:schemeClr val="bg1"/>
                </a:solidFill>
              </a:rPr>
              <a:t>SELECTION DES CIBLES</a:t>
            </a:r>
          </a:p>
        </p:txBody>
      </p:sp>
    </p:spTree>
    <p:extLst>
      <p:ext uri="{BB962C8B-B14F-4D97-AF65-F5344CB8AC3E}">
        <p14:creationId xmlns:p14="http://schemas.microsoft.com/office/powerpoint/2010/main" val="265964691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descr="SVG &amp;gt; symbole équipement machine réglage - Image et icône SVG gratuite. |  SVG Silh">
            <a:extLst>
              <a:ext uri="{FF2B5EF4-FFF2-40B4-BE49-F238E27FC236}">
                <a16:creationId xmlns:a16="http://schemas.microsoft.com/office/drawing/2014/main" id="{1A5FD290-D09C-426B-A039-8FD078187347}"/>
              </a:ext>
            </a:extLst>
          </p:cNvPr>
          <p:cNvSpPr>
            <a:spLocks noChangeAspect="1" noChangeArrowheads="1"/>
          </p:cNvSpPr>
          <p:nvPr/>
        </p:nvSpPr>
        <p:spPr bwMode="auto">
          <a:xfrm>
            <a:off x="5223914" y="2841171"/>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fr-FR"/>
          </a:p>
        </p:txBody>
      </p:sp>
      <p:sp>
        <p:nvSpPr>
          <p:cNvPr id="8" name="ZoneTexte 7">
            <a:extLst>
              <a:ext uri="{FF2B5EF4-FFF2-40B4-BE49-F238E27FC236}">
                <a16:creationId xmlns:a16="http://schemas.microsoft.com/office/drawing/2014/main" id="{BE4736B3-F1F2-458D-A697-A63D34D883D5}"/>
              </a:ext>
            </a:extLst>
          </p:cNvPr>
          <p:cNvSpPr txBox="1"/>
          <p:nvPr/>
        </p:nvSpPr>
        <p:spPr>
          <a:xfrm>
            <a:off x="976078" y="315843"/>
            <a:ext cx="3155063" cy="461665"/>
          </a:xfrm>
          <a:prstGeom prst="rect">
            <a:avLst/>
          </a:prstGeom>
          <a:noFill/>
        </p:spPr>
        <p:txBody>
          <a:bodyPr wrap="square">
            <a:spAutoFit/>
          </a:bodyPr>
          <a:lstStyle/>
          <a:p>
            <a:r>
              <a:rPr lang="fr-FR" sz="2400" b="1" dirty="0">
                <a:solidFill>
                  <a:srgbClr val="727272"/>
                </a:solidFill>
              </a:rPr>
              <a:t>Sélection des conseils</a:t>
            </a:r>
          </a:p>
        </p:txBody>
      </p:sp>
      <p:pic>
        <p:nvPicPr>
          <p:cNvPr id="9" name="Image 8">
            <a:extLst>
              <a:ext uri="{FF2B5EF4-FFF2-40B4-BE49-F238E27FC236}">
                <a16:creationId xmlns:a16="http://schemas.microsoft.com/office/drawing/2014/main" id="{34927627-2AA0-46DF-A486-D632B229808C}"/>
              </a:ext>
            </a:extLst>
          </p:cNvPr>
          <p:cNvPicPr>
            <a:picLocks noChangeAspect="1"/>
          </p:cNvPicPr>
          <p:nvPr/>
        </p:nvPicPr>
        <p:blipFill>
          <a:blip r:embed="rId2">
            <a:duotone>
              <a:schemeClr val="accent3">
                <a:shade val="45000"/>
                <a:satMod val="135000"/>
              </a:schemeClr>
              <a:prstClr val="white"/>
            </a:duotone>
          </a:blip>
          <a:stretch>
            <a:fillRect/>
          </a:stretch>
        </p:blipFill>
        <p:spPr>
          <a:xfrm>
            <a:off x="75147" y="133784"/>
            <a:ext cx="825784" cy="825784"/>
          </a:xfrm>
          <a:prstGeom prst="rect">
            <a:avLst/>
          </a:prstGeom>
        </p:spPr>
      </p:pic>
      <p:grpSp>
        <p:nvGrpSpPr>
          <p:cNvPr id="14" name="Groupe 13">
            <a:extLst>
              <a:ext uri="{FF2B5EF4-FFF2-40B4-BE49-F238E27FC236}">
                <a16:creationId xmlns:a16="http://schemas.microsoft.com/office/drawing/2014/main" id="{F7EAEC39-0B04-4DB8-AA66-8AF7362BADAE}"/>
              </a:ext>
            </a:extLst>
          </p:cNvPr>
          <p:cNvGrpSpPr/>
          <p:nvPr/>
        </p:nvGrpSpPr>
        <p:grpSpPr>
          <a:xfrm>
            <a:off x="4531754" y="1024584"/>
            <a:ext cx="7239412" cy="3972226"/>
            <a:chOff x="6689384" y="2587968"/>
            <a:chExt cx="4766555" cy="2539453"/>
          </a:xfrm>
        </p:grpSpPr>
        <p:pic>
          <p:nvPicPr>
            <p:cNvPr id="11" name="Image 10">
              <a:extLst>
                <a:ext uri="{FF2B5EF4-FFF2-40B4-BE49-F238E27FC236}">
                  <a16:creationId xmlns:a16="http://schemas.microsoft.com/office/drawing/2014/main" id="{2B1A4240-770A-4CFB-879D-6BE0CE0792CF}"/>
                </a:ext>
              </a:extLst>
            </p:cNvPr>
            <p:cNvPicPr>
              <a:picLocks noChangeAspect="1"/>
            </p:cNvPicPr>
            <p:nvPr/>
          </p:nvPicPr>
          <p:blipFill rotWithShape="1">
            <a:blip r:embed="rId3"/>
            <a:srcRect l="5435" t="14014" r="5435" b="10319"/>
            <a:stretch/>
          </p:blipFill>
          <p:spPr>
            <a:xfrm>
              <a:off x="6689384" y="2688938"/>
              <a:ext cx="4705481" cy="2245928"/>
            </a:xfrm>
            <a:prstGeom prst="rect">
              <a:avLst/>
            </a:prstGeom>
          </p:spPr>
        </p:pic>
        <p:sp>
          <p:nvSpPr>
            <p:cNvPr id="13" name="Rectangle 12">
              <a:extLst>
                <a:ext uri="{FF2B5EF4-FFF2-40B4-BE49-F238E27FC236}">
                  <a16:creationId xmlns:a16="http://schemas.microsoft.com/office/drawing/2014/main" id="{35C01E3E-B1C9-4D96-AEC6-7A99523CD0F5}"/>
                </a:ext>
              </a:extLst>
            </p:cNvPr>
            <p:cNvSpPr/>
            <p:nvPr/>
          </p:nvSpPr>
          <p:spPr>
            <a:xfrm>
              <a:off x="6689384" y="2587968"/>
              <a:ext cx="4766555" cy="2539453"/>
            </a:xfrm>
            <a:prstGeom prst="rect">
              <a:avLst/>
            </a:prstGeom>
            <a:noFill/>
            <a:ln w="38100">
              <a:solidFill>
                <a:srgbClr val="11389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pic>
        <p:nvPicPr>
          <p:cNvPr id="23" name="Image 22">
            <a:hlinkClick r:id="rId4"/>
            <a:extLst>
              <a:ext uri="{FF2B5EF4-FFF2-40B4-BE49-F238E27FC236}">
                <a16:creationId xmlns:a16="http://schemas.microsoft.com/office/drawing/2014/main" id="{3ED7F4E4-1DCA-4E9C-8BC1-6E6173E391C8}"/>
              </a:ext>
            </a:extLst>
          </p:cNvPr>
          <p:cNvPicPr>
            <a:picLocks noChangeAspect="1"/>
          </p:cNvPicPr>
          <p:nvPr/>
        </p:nvPicPr>
        <p:blipFill rotWithShape="1">
          <a:blip r:embed="rId5"/>
          <a:srcRect l="36904" t="39784" r="51072" b="38407"/>
          <a:stretch/>
        </p:blipFill>
        <p:spPr>
          <a:xfrm>
            <a:off x="10867158" y="5680251"/>
            <a:ext cx="811249" cy="827314"/>
          </a:xfrm>
          <a:prstGeom prst="rect">
            <a:avLst/>
          </a:prstGeom>
        </p:spPr>
      </p:pic>
      <p:sp>
        <p:nvSpPr>
          <p:cNvPr id="24" name="ZoneTexte 23">
            <a:extLst>
              <a:ext uri="{FF2B5EF4-FFF2-40B4-BE49-F238E27FC236}">
                <a16:creationId xmlns:a16="http://schemas.microsoft.com/office/drawing/2014/main" id="{B8B6F611-86AB-4334-8864-B0F99A7BD344}"/>
              </a:ext>
            </a:extLst>
          </p:cNvPr>
          <p:cNvSpPr txBox="1"/>
          <p:nvPr/>
        </p:nvSpPr>
        <p:spPr>
          <a:xfrm>
            <a:off x="9129231" y="5620537"/>
            <a:ext cx="1563182" cy="707886"/>
          </a:xfrm>
          <a:prstGeom prst="rect">
            <a:avLst/>
          </a:prstGeom>
          <a:noFill/>
        </p:spPr>
        <p:txBody>
          <a:bodyPr wrap="square">
            <a:spAutoFit/>
          </a:bodyPr>
          <a:lstStyle/>
          <a:p>
            <a:r>
              <a:rPr lang="fr-FR" sz="2000" b="1" dirty="0"/>
              <a:t>CTRL + CLIC </a:t>
            </a:r>
            <a:r>
              <a:rPr lang="fr-FR" sz="2000" b="1" dirty="0">
                <a:solidFill>
                  <a:schemeClr val="tx1">
                    <a:lumMod val="85000"/>
                    <a:lumOff val="15000"/>
                  </a:schemeClr>
                </a:solidFill>
              </a:rPr>
              <a:t>ici</a:t>
            </a:r>
          </a:p>
        </p:txBody>
      </p:sp>
      <p:sp>
        <p:nvSpPr>
          <p:cNvPr id="25" name="Flèche : droite 24">
            <a:extLst>
              <a:ext uri="{FF2B5EF4-FFF2-40B4-BE49-F238E27FC236}">
                <a16:creationId xmlns:a16="http://schemas.microsoft.com/office/drawing/2014/main" id="{7E06F44B-E700-44FE-B389-FED183DBF0F8}"/>
              </a:ext>
            </a:extLst>
          </p:cNvPr>
          <p:cNvSpPr/>
          <p:nvPr/>
        </p:nvSpPr>
        <p:spPr>
          <a:xfrm>
            <a:off x="9657584" y="6015608"/>
            <a:ext cx="1034829" cy="241057"/>
          </a:xfrm>
          <a:prstGeom prst="rightArrow">
            <a:avLst/>
          </a:prstGeom>
          <a:solidFill>
            <a:srgbClr val="1239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2" name="Rectangle 31">
            <a:extLst>
              <a:ext uri="{FF2B5EF4-FFF2-40B4-BE49-F238E27FC236}">
                <a16:creationId xmlns:a16="http://schemas.microsoft.com/office/drawing/2014/main" id="{625E09BA-DD5D-4C6A-301F-74432F5F0A12}"/>
              </a:ext>
            </a:extLst>
          </p:cNvPr>
          <p:cNvSpPr/>
          <p:nvPr/>
        </p:nvSpPr>
        <p:spPr>
          <a:xfrm>
            <a:off x="488038" y="5869858"/>
            <a:ext cx="4880375" cy="711849"/>
          </a:xfrm>
          <a:prstGeom prst="rect">
            <a:avLst/>
          </a:prstGeom>
          <a:noFill/>
          <a:ln w="28575">
            <a:solidFill>
              <a:srgbClr val="6F46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33" name="Picture 4">
            <a:extLst>
              <a:ext uri="{FF2B5EF4-FFF2-40B4-BE49-F238E27FC236}">
                <a16:creationId xmlns:a16="http://schemas.microsoft.com/office/drawing/2014/main" id="{A6C2A61D-8C5B-13A7-68CC-52B300557B21}"/>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95627" y="5906924"/>
            <a:ext cx="608220" cy="608220"/>
          </a:xfrm>
          <a:prstGeom prst="rect">
            <a:avLst/>
          </a:prstGeom>
          <a:noFill/>
          <a:extLst>
            <a:ext uri="{909E8E84-426E-40DD-AFC4-6F175D3DCCD1}">
              <a14:hiddenFill xmlns:a14="http://schemas.microsoft.com/office/drawing/2010/main">
                <a:solidFill>
                  <a:srgbClr val="FFFFFF"/>
                </a:solidFill>
              </a14:hiddenFill>
            </a:ext>
          </a:extLst>
        </p:spPr>
      </p:pic>
      <p:sp>
        <p:nvSpPr>
          <p:cNvPr id="34" name="ZoneTexte 33">
            <a:extLst>
              <a:ext uri="{FF2B5EF4-FFF2-40B4-BE49-F238E27FC236}">
                <a16:creationId xmlns:a16="http://schemas.microsoft.com/office/drawing/2014/main" id="{6CCCDF3D-729A-FFBC-C69C-5FD16E3E0F13}"/>
              </a:ext>
            </a:extLst>
          </p:cNvPr>
          <p:cNvSpPr txBox="1"/>
          <p:nvPr/>
        </p:nvSpPr>
        <p:spPr>
          <a:xfrm>
            <a:off x="1059650" y="6057960"/>
            <a:ext cx="4308763" cy="400110"/>
          </a:xfrm>
          <a:prstGeom prst="rect">
            <a:avLst/>
          </a:prstGeom>
          <a:noFill/>
        </p:spPr>
        <p:txBody>
          <a:bodyPr wrap="square" rtlCol="0">
            <a:spAutoFit/>
          </a:bodyPr>
          <a:lstStyle/>
          <a:p>
            <a:r>
              <a:rPr lang="fr-FR" sz="2000" b="1" dirty="0"/>
              <a:t>Fiche outil n°4 – Sélection des conseils</a:t>
            </a:r>
          </a:p>
        </p:txBody>
      </p:sp>
      <p:sp>
        <p:nvSpPr>
          <p:cNvPr id="15" name="ZoneTexte 14">
            <a:extLst>
              <a:ext uri="{FF2B5EF4-FFF2-40B4-BE49-F238E27FC236}">
                <a16:creationId xmlns:a16="http://schemas.microsoft.com/office/drawing/2014/main" id="{32CE3AF2-07B0-42C8-D020-3D9AC9C38712}"/>
              </a:ext>
            </a:extLst>
          </p:cNvPr>
          <p:cNvSpPr txBox="1"/>
          <p:nvPr/>
        </p:nvSpPr>
        <p:spPr>
          <a:xfrm>
            <a:off x="363535" y="1497085"/>
            <a:ext cx="3939251" cy="3785652"/>
          </a:xfrm>
          <a:prstGeom prst="rect">
            <a:avLst/>
          </a:prstGeom>
          <a:noFill/>
        </p:spPr>
        <p:txBody>
          <a:bodyPr wrap="square" rtlCol="0">
            <a:spAutoFit/>
          </a:bodyPr>
          <a:lstStyle/>
          <a:p>
            <a:pPr algn="l"/>
            <a:r>
              <a:rPr lang="fr-FR" sz="2000" b="1" i="0" dirty="0">
                <a:solidFill>
                  <a:srgbClr val="000000"/>
                </a:solidFill>
                <a:effectLst/>
              </a:rPr>
              <a:t>S’entourer des bonnes personnes pour obtenir les meilleurs conseils est un élément déterminant </a:t>
            </a:r>
            <a:r>
              <a:rPr lang="fr-FR" sz="2000" b="0" i="0" dirty="0">
                <a:solidFill>
                  <a:srgbClr val="000000"/>
                </a:solidFill>
                <a:effectLst/>
              </a:rPr>
              <a:t>pour garantir la réussite de son projet de reprise. </a:t>
            </a:r>
          </a:p>
          <a:p>
            <a:pPr algn="l"/>
            <a:endParaRPr lang="fr-FR" sz="2000" b="0" i="0" dirty="0">
              <a:solidFill>
                <a:srgbClr val="000000"/>
              </a:solidFill>
              <a:effectLst/>
            </a:endParaRPr>
          </a:p>
          <a:p>
            <a:pPr algn="l"/>
            <a:r>
              <a:rPr lang="fr-FR" sz="2000" b="0" i="0" dirty="0">
                <a:solidFill>
                  <a:srgbClr val="000000"/>
                </a:solidFill>
                <a:effectLst/>
              </a:rPr>
              <a:t>Il existe de nombreux acteurs publics et privés capables d’accompagner un projet de reprise. </a:t>
            </a:r>
          </a:p>
          <a:p>
            <a:pPr algn="l"/>
            <a:endParaRPr lang="fr-FR" sz="2000" dirty="0">
              <a:solidFill>
                <a:srgbClr val="000000"/>
              </a:solidFill>
            </a:endParaRPr>
          </a:p>
          <a:p>
            <a:pPr algn="l"/>
            <a:r>
              <a:rPr lang="fr-FR" sz="2000" dirty="0">
                <a:solidFill>
                  <a:srgbClr val="000000"/>
                </a:solidFill>
              </a:rPr>
              <a:t>Trouver les bons organismes grâce au carnet d’adresses de la BPI. </a:t>
            </a:r>
          </a:p>
        </p:txBody>
      </p:sp>
      <p:sp>
        <p:nvSpPr>
          <p:cNvPr id="16" name="Rectangle 15">
            <a:extLst>
              <a:ext uri="{FF2B5EF4-FFF2-40B4-BE49-F238E27FC236}">
                <a16:creationId xmlns:a16="http://schemas.microsoft.com/office/drawing/2014/main" id="{2DBC89B2-C05A-1E1B-305C-43E923354396}"/>
              </a:ext>
            </a:extLst>
          </p:cNvPr>
          <p:cNvSpPr/>
          <p:nvPr/>
        </p:nvSpPr>
        <p:spPr>
          <a:xfrm>
            <a:off x="0" y="0"/>
            <a:ext cx="12192000" cy="6858000"/>
          </a:xfrm>
          <a:prstGeom prst="rect">
            <a:avLst/>
          </a:prstGeom>
          <a:noFill/>
          <a:ln w="76200">
            <a:gradFill>
              <a:gsLst>
                <a:gs pos="100000">
                  <a:srgbClr val="00379E"/>
                </a:gs>
                <a:gs pos="0">
                  <a:srgbClr val="FF5A5E"/>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230980932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37FD30D4-972D-4CE5-85D8-923809B6CE12}"/>
              </a:ext>
            </a:extLst>
          </p:cNvPr>
          <p:cNvSpPr/>
          <p:nvPr/>
        </p:nvSpPr>
        <p:spPr>
          <a:xfrm>
            <a:off x="0" y="0"/>
            <a:ext cx="12192000" cy="6858000"/>
          </a:xfrm>
          <a:prstGeom prst="rect">
            <a:avLst/>
          </a:prstGeom>
          <a:gradFill>
            <a:gsLst>
              <a:gs pos="100000">
                <a:srgbClr val="00379E"/>
              </a:gs>
              <a:gs pos="0">
                <a:srgbClr val="FF5A5E"/>
              </a:gs>
            </a:gsLst>
            <a:lin ang="5400000" scaled="1"/>
          </a:gradFill>
          <a:ln w="76200">
            <a:gradFill>
              <a:gsLst>
                <a:gs pos="100000">
                  <a:srgbClr val="00379E"/>
                </a:gs>
                <a:gs pos="0">
                  <a:srgbClr val="FF5A5E"/>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nvGrpSpPr>
          <p:cNvPr id="2" name="Groupe 1">
            <a:extLst>
              <a:ext uri="{FF2B5EF4-FFF2-40B4-BE49-F238E27FC236}">
                <a16:creationId xmlns:a16="http://schemas.microsoft.com/office/drawing/2014/main" id="{510AA303-B2F6-4F24-8D43-242478FA042D}"/>
              </a:ext>
            </a:extLst>
          </p:cNvPr>
          <p:cNvGrpSpPr/>
          <p:nvPr/>
        </p:nvGrpSpPr>
        <p:grpSpPr>
          <a:xfrm>
            <a:off x="3038499" y="1851645"/>
            <a:ext cx="6115001" cy="3154710"/>
            <a:chOff x="3377340" y="1692658"/>
            <a:chExt cx="6115001" cy="3154710"/>
          </a:xfrm>
        </p:grpSpPr>
        <p:sp>
          <p:nvSpPr>
            <p:cNvPr id="5" name="ZoneTexte 4">
              <a:extLst>
                <a:ext uri="{FF2B5EF4-FFF2-40B4-BE49-F238E27FC236}">
                  <a16:creationId xmlns:a16="http://schemas.microsoft.com/office/drawing/2014/main" id="{52F1BB5B-0AA0-4FDF-A6CD-8651C3FE443E}"/>
                </a:ext>
              </a:extLst>
            </p:cNvPr>
            <p:cNvSpPr txBox="1"/>
            <p:nvPr/>
          </p:nvSpPr>
          <p:spPr>
            <a:xfrm>
              <a:off x="5234608" y="2182505"/>
              <a:ext cx="4257733" cy="2123658"/>
            </a:xfrm>
            <a:prstGeom prst="rect">
              <a:avLst/>
            </a:prstGeom>
            <a:noFill/>
          </p:spPr>
          <p:txBody>
            <a:bodyPr wrap="square">
              <a:spAutoFit/>
            </a:bodyPr>
            <a:lstStyle/>
            <a:p>
              <a:r>
                <a:rPr lang="fr-FR" sz="4400" dirty="0">
                  <a:solidFill>
                    <a:schemeClr val="bg1"/>
                  </a:solidFill>
                </a:rPr>
                <a:t>DEFINITION DU PROJET DE REPRISE</a:t>
              </a:r>
            </a:p>
          </p:txBody>
        </p:sp>
        <p:sp>
          <p:nvSpPr>
            <p:cNvPr id="8" name="ZoneTexte 7">
              <a:extLst>
                <a:ext uri="{FF2B5EF4-FFF2-40B4-BE49-F238E27FC236}">
                  <a16:creationId xmlns:a16="http://schemas.microsoft.com/office/drawing/2014/main" id="{A4321E0F-FC19-4E75-B56D-97BEC72D8DC9}"/>
                </a:ext>
              </a:extLst>
            </p:cNvPr>
            <p:cNvSpPr txBox="1"/>
            <p:nvPr/>
          </p:nvSpPr>
          <p:spPr>
            <a:xfrm>
              <a:off x="3377340" y="1692658"/>
              <a:ext cx="1638688" cy="3154710"/>
            </a:xfrm>
            <a:prstGeom prst="rect">
              <a:avLst/>
            </a:prstGeom>
            <a:noFill/>
          </p:spPr>
          <p:txBody>
            <a:bodyPr wrap="square">
              <a:spAutoFit/>
            </a:bodyPr>
            <a:lstStyle/>
            <a:p>
              <a:r>
                <a:rPr lang="fr-FR" sz="20100" dirty="0">
                  <a:solidFill>
                    <a:schemeClr val="bg1"/>
                  </a:solidFill>
                  <a:latin typeface="Gill Sans Nova Cond XBd" panose="020B0A06020104020203" pitchFamily="34" charset="0"/>
                  <a:cs typeface="Biome" panose="020B0503030204020804" pitchFamily="34" charset="0"/>
                </a:rPr>
                <a:t>2</a:t>
              </a:r>
              <a:endParaRPr lang="fr-FR" sz="20100" dirty="0">
                <a:latin typeface="Gill Sans Nova Cond XBd" panose="020B0A06020104020203" pitchFamily="34" charset="0"/>
                <a:cs typeface="Biome" panose="020B0503030204020804" pitchFamily="34" charset="0"/>
              </a:endParaRPr>
            </a:p>
          </p:txBody>
        </p:sp>
        <p:cxnSp>
          <p:nvCxnSpPr>
            <p:cNvPr id="6" name="Connecteur droit 5">
              <a:extLst>
                <a:ext uri="{FF2B5EF4-FFF2-40B4-BE49-F238E27FC236}">
                  <a16:creationId xmlns:a16="http://schemas.microsoft.com/office/drawing/2014/main" id="{212575EA-8B4F-41C3-8B74-7701C8AE63DC}"/>
                </a:ext>
              </a:extLst>
            </p:cNvPr>
            <p:cNvCxnSpPr>
              <a:cxnSpLocks/>
            </p:cNvCxnSpPr>
            <p:nvPr/>
          </p:nvCxnSpPr>
          <p:spPr>
            <a:xfrm>
              <a:off x="5059569" y="2395538"/>
              <a:ext cx="0" cy="1706562"/>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82049591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descr="SVG &amp;gt; symbole équipement machine réglage - Image et icône SVG gratuite. |  SVG Silh">
            <a:extLst>
              <a:ext uri="{FF2B5EF4-FFF2-40B4-BE49-F238E27FC236}">
                <a16:creationId xmlns:a16="http://schemas.microsoft.com/office/drawing/2014/main" id="{1A5FD290-D09C-426B-A039-8FD078187347}"/>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fr-FR"/>
          </a:p>
        </p:txBody>
      </p:sp>
      <p:sp>
        <p:nvSpPr>
          <p:cNvPr id="8" name="ZoneTexte 7">
            <a:extLst>
              <a:ext uri="{FF2B5EF4-FFF2-40B4-BE49-F238E27FC236}">
                <a16:creationId xmlns:a16="http://schemas.microsoft.com/office/drawing/2014/main" id="{BE4736B3-F1F2-458D-A697-A63D34D883D5}"/>
              </a:ext>
            </a:extLst>
          </p:cNvPr>
          <p:cNvSpPr txBox="1"/>
          <p:nvPr/>
        </p:nvSpPr>
        <p:spPr>
          <a:xfrm>
            <a:off x="976078" y="276293"/>
            <a:ext cx="5119922" cy="461665"/>
          </a:xfrm>
          <a:prstGeom prst="rect">
            <a:avLst/>
          </a:prstGeom>
          <a:noFill/>
        </p:spPr>
        <p:txBody>
          <a:bodyPr wrap="square">
            <a:spAutoFit/>
          </a:bodyPr>
          <a:lstStyle/>
          <a:p>
            <a:r>
              <a:rPr lang="fr-FR" sz="2400" b="1" dirty="0">
                <a:solidFill>
                  <a:srgbClr val="727272"/>
                </a:solidFill>
              </a:rPr>
              <a:t>Définir sa trajectoire professionnelle  </a:t>
            </a:r>
          </a:p>
        </p:txBody>
      </p:sp>
      <p:pic>
        <p:nvPicPr>
          <p:cNvPr id="9" name="Image 8">
            <a:extLst>
              <a:ext uri="{FF2B5EF4-FFF2-40B4-BE49-F238E27FC236}">
                <a16:creationId xmlns:a16="http://schemas.microsoft.com/office/drawing/2014/main" id="{34927627-2AA0-46DF-A486-D632B229808C}"/>
              </a:ext>
            </a:extLst>
          </p:cNvPr>
          <p:cNvPicPr>
            <a:picLocks noChangeAspect="1"/>
          </p:cNvPicPr>
          <p:nvPr/>
        </p:nvPicPr>
        <p:blipFill>
          <a:blip r:embed="rId2">
            <a:duotone>
              <a:schemeClr val="accent3">
                <a:shade val="45000"/>
                <a:satMod val="135000"/>
              </a:schemeClr>
              <a:prstClr val="white"/>
            </a:duotone>
          </a:blip>
          <a:stretch>
            <a:fillRect/>
          </a:stretch>
        </p:blipFill>
        <p:spPr>
          <a:xfrm>
            <a:off x="75147" y="133784"/>
            <a:ext cx="825784" cy="825784"/>
          </a:xfrm>
          <a:prstGeom prst="rect">
            <a:avLst/>
          </a:prstGeom>
        </p:spPr>
      </p:pic>
      <p:sp>
        <p:nvSpPr>
          <p:cNvPr id="11" name="Rectangle 10">
            <a:extLst>
              <a:ext uri="{FF2B5EF4-FFF2-40B4-BE49-F238E27FC236}">
                <a16:creationId xmlns:a16="http://schemas.microsoft.com/office/drawing/2014/main" id="{20F36A03-49AC-CE96-9A3A-1A22FABAE1B1}"/>
              </a:ext>
            </a:extLst>
          </p:cNvPr>
          <p:cNvSpPr/>
          <p:nvPr/>
        </p:nvSpPr>
        <p:spPr>
          <a:xfrm>
            <a:off x="488038" y="5869858"/>
            <a:ext cx="4939367" cy="711849"/>
          </a:xfrm>
          <a:prstGeom prst="rect">
            <a:avLst/>
          </a:prstGeom>
          <a:noFill/>
          <a:ln w="28575">
            <a:solidFill>
              <a:srgbClr val="6F46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15" name="Picture 4">
            <a:extLst>
              <a:ext uri="{FF2B5EF4-FFF2-40B4-BE49-F238E27FC236}">
                <a16:creationId xmlns:a16="http://schemas.microsoft.com/office/drawing/2014/main" id="{DB410300-B623-AEEF-5114-402CC7E4A8D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5627" y="5906924"/>
            <a:ext cx="608220" cy="608220"/>
          </a:xfrm>
          <a:prstGeom prst="rect">
            <a:avLst/>
          </a:prstGeom>
          <a:noFill/>
          <a:extLst>
            <a:ext uri="{909E8E84-426E-40DD-AFC4-6F175D3DCCD1}">
              <a14:hiddenFill xmlns:a14="http://schemas.microsoft.com/office/drawing/2010/main">
                <a:solidFill>
                  <a:srgbClr val="FFFFFF"/>
                </a:solidFill>
              </a14:hiddenFill>
            </a:ext>
          </a:extLst>
        </p:spPr>
      </p:pic>
      <p:sp>
        <p:nvSpPr>
          <p:cNvPr id="16" name="ZoneTexte 15">
            <a:extLst>
              <a:ext uri="{FF2B5EF4-FFF2-40B4-BE49-F238E27FC236}">
                <a16:creationId xmlns:a16="http://schemas.microsoft.com/office/drawing/2014/main" id="{2CA5A2E4-6491-FBB2-5798-BFA0420373B5}"/>
              </a:ext>
            </a:extLst>
          </p:cNvPr>
          <p:cNvSpPr txBox="1"/>
          <p:nvPr/>
        </p:nvSpPr>
        <p:spPr>
          <a:xfrm>
            <a:off x="1059650" y="5895732"/>
            <a:ext cx="4367755" cy="707886"/>
          </a:xfrm>
          <a:prstGeom prst="rect">
            <a:avLst/>
          </a:prstGeom>
          <a:noFill/>
        </p:spPr>
        <p:txBody>
          <a:bodyPr wrap="square" rtlCol="0">
            <a:spAutoFit/>
          </a:bodyPr>
          <a:lstStyle/>
          <a:p>
            <a:r>
              <a:rPr lang="fr-FR" sz="2000" b="1" dirty="0"/>
              <a:t>Fiche outil n°5 – Définir sa trajectoire professionnelle</a:t>
            </a:r>
          </a:p>
        </p:txBody>
      </p:sp>
      <p:sp>
        <p:nvSpPr>
          <p:cNvPr id="12" name="Rectangle 11">
            <a:extLst>
              <a:ext uri="{FF2B5EF4-FFF2-40B4-BE49-F238E27FC236}">
                <a16:creationId xmlns:a16="http://schemas.microsoft.com/office/drawing/2014/main" id="{D058ADFB-97CA-A4DF-00AB-129D6ACDAA8F}"/>
              </a:ext>
            </a:extLst>
          </p:cNvPr>
          <p:cNvSpPr/>
          <p:nvPr/>
        </p:nvSpPr>
        <p:spPr>
          <a:xfrm>
            <a:off x="0" y="0"/>
            <a:ext cx="12192000" cy="6858000"/>
          </a:xfrm>
          <a:prstGeom prst="rect">
            <a:avLst/>
          </a:prstGeom>
          <a:noFill/>
          <a:ln w="76200">
            <a:gradFill>
              <a:gsLst>
                <a:gs pos="100000">
                  <a:srgbClr val="00379E"/>
                </a:gs>
                <a:gs pos="0">
                  <a:srgbClr val="FF5A5E"/>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 name="ZoneTexte 9">
            <a:extLst>
              <a:ext uri="{FF2B5EF4-FFF2-40B4-BE49-F238E27FC236}">
                <a16:creationId xmlns:a16="http://schemas.microsoft.com/office/drawing/2014/main" id="{C69730B5-226A-8731-CDF1-A5F46483517F}"/>
              </a:ext>
            </a:extLst>
          </p:cNvPr>
          <p:cNvSpPr txBox="1"/>
          <p:nvPr/>
        </p:nvSpPr>
        <p:spPr>
          <a:xfrm>
            <a:off x="389345" y="1214271"/>
            <a:ext cx="5394630" cy="4401205"/>
          </a:xfrm>
          <a:prstGeom prst="rect">
            <a:avLst/>
          </a:prstGeom>
          <a:noFill/>
        </p:spPr>
        <p:txBody>
          <a:bodyPr wrap="square">
            <a:spAutoFit/>
          </a:bodyPr>
          <a:lstStyle/>
          <a:p>
            <a:pPr algn="just"/>
            <a:r>
              <a:rPr lang="fr-FR" sz="2000" dirty="0">
                <a:solidFill>
                  <a:schemeClr val="tx1">
                    <a:lumMod val="95000"/>
                    <a:lumOff val="5000"/>
                  </a:schemeClr>
                </a:solidFill>
              </a:rPr>
              <a:t>Pour sélectionner un domaine et une entreprise qui vous correspondent, </a:t>
            </a:r>
            <a:r>
              <a:rPr lang="fr-FR" sz="2000" b="1" dirty="0">
                <a:solidFill>
                  <a:schemeClr val="tx1">
                    <a:lumMod val="95000"/>
                    <a:lumOff val="5000"/>
                  </a:schemeClr>
                </a:solidFill>
              </a:rPr>
              <a:t>il est nécessaire de définir sa trajectoire professionnelle.</a:t>
            </a:r>
            <a:r>
              <a:rPr lang="fr-FR" sz="2000" dirty="0">
                <a:solidFill>
                  <a:schemeClr val="tx1">
                    <a:lumMod val="95000"/>
                    <a:lumOff val="5000"/>
                  </a:schemeClr>
                </a:solidFill>
              </a:rPr>
              <a:t>  </a:t>
            </a:r>
          </a:p>
          <a:p>
            <a:pPr algn="just"/>
            <a:r>
              <a:rPr lang="fr-FR" sz="2000" dirty="0">
                <a:solidFill>
                  <a:schemeClr val="tx1">
                    <a:lumMod val="95000"/>
                    <a:lumOff val="5000"/>
                  </a:schemeClr>
                </a:solidFill>
              </a:rPr>
              <a:t>Pour cela, utiliser la fiche outil n°5 qui permet de </a:t>
            </a:r>
            <a:r>
              <a:rPr lang="fr-FR" sz="2000" b="1" dirty="0">
                <a:solidFill>
                  <a:schemeClr val="tx1">
                    <a:lumMod val="95000"/>
                    <a:lumOff val="5000"/>
                  </a:schemeClr>
                </a:solidFill>
              </a:rPr>
              <a:t>mieux se connaitre en observant son parcours professionnelle et ses expériences personnelles.</a:t>
            </a:r>
          </a:p>
          <a:p>
            <a:pPr algn="just"/>
            <a:endParaRPr lang="fr-FR" sz="2000" dirty="0">
              <a:solidFill>
                <a:schemeClr val="tx1">
                  <a:lumMod val="95000"/>
                  <a:lumOff val="5000"/>
                </a:schemeClr>
              </a:solidFill>
            </a:endParaRPr>
          </a:p>
          <a:p>
            <a:pPr algn="just"/>
            <a:r>
              <a:rPr lang="fr-FR" sz="2000" dirty="0">
                <a:solidFill>
                  <a:schemeClr val="tx1">
                    <a:lumMod val="95000"/>
                    <a:lumOff val="5000"/>
                  </a:schemeClr>
                </a:solidFill>
              </a:rPr>
              <a:t>Cet outil permet également de </a:t>
            </a:r>
            <a:r>
              <a:rPr lang="fr-FR" sz="2000" b="1" dirty="0">
                <a:solidFill>
                  <a:schemeClr val="tx1">
                    <a:lumMod val="95000"/>
                    <a:lumOff val="5000"/>
                  </a:schemeClr>
                </a:solidFill>
              </a:rPr>
              <a:t>prioriser ses valeurs et déterminer les éléments moteurs qui vont faire avancer son projet. </a:t>
            </a:r>
          </a:p>
          <a:p>
            <a:pPr algn="just"/>
            <a:endParaRPr lang="fr-FR" sz="2000" dirty="0">
              <a:solidFill>
                <a:schemeClr val="tx1">
                  <a:lumMod val="95000"/>
                  <a:lumOff val="5000"/>
                </a:schemeClr>
              </a:solidFill>
            </a:endParaRPr>
          </a:p>
          <a:p>
            <a:pPr algn="just"/>
            <a:r>
              <a:rPr lang="fr-FR" sz="2000" dirty="0">
                <a:solidFill>
                  <a:schemeClr val="tx1">
                    <a:lumMod val="95000"/>
                    <a:lumOff val="5000"/>
                  </a:schemeClr>
                </a:solidFill>
              </a:rPr>
              <a:t>Enfin il sert à </a:t>
            </a:r>
            <a:r>
              <a:rPr lang="fr-FR" sz="2000" b="1" dirty="0">
                <a:solidFill>
                  <a:schemeClr val="tx1">
                    <a:lumMod val="95000"/>
                    <a:lumOff val="5000"/>
                  </a:schemeClr>
                </a:solidFill>
              </a:rPr>
              <a:t>identifier ses talents et son potentiel </a:t>
            </a:r>
            <a:r>
              <a:rPr lang="fr-FR" sz="2000" dirty="0">
                <a:solidFill>
                  <a:schemeClr val="tx1">
                    <a:lumMod val="95000"/>
                    <a:lumOff val="5000"/>
                  </a:schemeClr>
                </a:solidFill>
              </a:rPr>
              <a:t>afin d’être davantage guider vers ce pourquoi on est bon. </a:t>
            </a:r>
          </a:p>
        </p:txBody>
      </p:sp>
      <p:pic>
        <p:nvPicPr>
          <p:cNvPr id="4" name="Image 3">
            <a:extLst>
              <a:ext uri="{FF2B5EF4-FFF2-40B4-BE49-F238E27FC236}">
                <a16:creationId xmlns:a16="http://schemas.microsoft.com/office/drawing/2014/main" id="{7BF47B7A-51E1-E3C3-3928-7E9476C1A432}"/>
              </a:ext>
            </a:extLst>
          </p:cNvPr>
          <p:cNvPicPr>
            <a:picLocks noChangeAspect="1"/>
          </p:cNvPicPr>
          <p:nvPr/>
        </p:nvPicPr>
        <p:blipFill rotWithShape="1">
          <a:blip r:embed="rId4"/>
          <a:srcRect l="27218" t="40876" r="32269" b="5986"/>
          <a:stretch/>
        </p:blipFill>
        <p:spPr>
          <a:xfrm>
            <a:off x="6567650" y="1843950"/>
            <a:ext cx="4939368" cy="3642450"/>
          </a:xfrm>
          <a:prstGeom prst="rect">
            <a:avLst/>
          </a:prstGeom>
          <a:ln>
            <a:noFill/>
          </a:ln>
          <a:effectLst>
            <a:outerShdw blurRad="292100" dist="139700" dir="2700000" algn="tl" rotWithShape="0">
              <a:srgbClr val="333333">
                <a:alpha val="65000"/>
              </a:srgbClr>
            </a:outerShdw>
          </a:effectLst>
        </p:spPr>
      </p:pic>
      <p:pic>
        <p:nvPicPr>
          <p:cNvPr id="1026" name="Picture 2" descr="Flèche PNG Fichier | PNG Mart">
            <a:extLst>
              <a:ext uri="{FF2B5EF4-FFF2-40B4-BE49-F238E27FC236}">
                <a16:creationId xmlns:a16="http://schemas.microsoft.com/office/drawing/2014/main" id="{26E66033-997B-304E-E67D-E131E58788E0}"/>
              </a:ext>
            </a:extLst>
          </p:cNvPr>
          <p:cNvPicPr>
            <a:picLocks noChangeAspect="1" noChangeArrowheads="1"/>
          </p:cNvPicPr>
          <p:nvPr/>
        </p:nvPicPr>
        <p:blipFill>
          <a:blip r:embed="rId5">
            <a:alphaModFix amt="35000"/>
            <a:extLst>
              <a:ext uri="{28A0092B-C50C-407E-A947-70E740481C1C}">
                <a14:useLocalDpi xmlns:a14="http://schemas.microsoft.com/office/drawing/2010/main" val="0"/>
              </a:ext>
            </a:extLst>
          </a:blip>
          <a:srcRect/>
          <a:stretch>
            <a:fillRect/>
          </a:stretch>
        </p:blipFill>
        <p:spPr bwMode="auto">
          <a:xfrm>
            <a:off x="6796751" y="2339676"/>
            <a:ext cx="4710267" cy="298214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7255400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descr="SVG &amp;gt; symbole équipement machine réglage - Image et icône SVG gratuite. |  SVG Silh">
            <a:extLst>
              <a:ext uri="{FF2B5EF4-FFF2-40B4-BE49-F238E27FC236}">
                <a16:creationId xmlns:a16="http://schemas.microsoft.com/office/drawing/2014/main" id="{1A5FD290-D09C-426B-A039-8FD078187347}"/>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fr-FR"/>
          </a:p>
        </p:txBody>
      </p:sp>
      <p:sp>
        <p:nvSpPr>
          <p:cNvPr id="8" name="ZoneTexte 7">
            <a:extLst>
              <a:ext uri="{FF2B5EF4-FFF2-40B4-BE49-F238E27FC236}">
                <a16:creationId xmlns:a16="http://schemas.microsoft.com/office/drawing/2014/main" id="{BE4736B3-F1F2-458D-A697-A63D34D883D5}"/>
              </a:ext>
            </a:extLst>
          </p:cNvPr>
          <p:cNvSpPr txBox="1"/>
          <p:nvPr/>
        </p:nvSpPr>
        <p:spPr>
          <a:xfrm>
            <a:off x="976078" y="131177"/>
            <a:ext cx="3360078" cy="830997"/>
          </a:xfrm>
          <a:prstGeom prst="rect">
            <a:avLst/>
          </a:prstGeom>
          <a:noFill/>
        </p:spPr>
        <p:txBody>
          <a:bodyPr wrap="square">
            <a:spAutoFit/>
          </a:bodyPr>
          <a:lstStyle/>
          <a:p>
            <a:r>
              <a:rPr lang="fr-FR" sz="2400" b="1" dirty="0">
                <a:solidFill>
                  <a:srgbClr val="727272"/>
                </a:solidFill>
              </a:rPr>
              <a:t>Découverte du métier et formations </a:t>
            </a:r>
          </a:p>
        </p:txBody>
      </p:sp>
      <p:pic>
        <p:nvPicPr>
          <p:cNvPr id="9" name="Image 8">
            <a:extLst>
              <a:ext uri="{FF2B5EF4-FFF2-40B4-BE49-F238E27FC236}">
                <a16:creationId xmlns:a16="http://schemas.microsoft.com/office/drawing/2014/main" id="{34927627-2AA0-46DF-A486-D632B229808C}"/>
              </a:ext>
            </a:extLst>
          </p:cNvPr>
          <p:cNvPicPr>
            <a:picLocks noChangeAspect="1"/>
          </p:cNvPicPr>
          <p:nvPr/>
        </p:nvPicPr>
        <p:blipFill>
          <a:blip r:embed="rId2">
            <a:duotone>
              <a:schemeClr val="accent3">
                <a:shade val="45000"/>
                <a:satMod val="135000"/>
              </a:schemeClr>
              <a:prstClr val="white"/>
            </a:duotone>
          </a:blip>
          <a:stretch>
            <a:fillRect/>
          </a:stretch>
        </p:blipFill>
        <p:spPr>
          <a:xfrm>
            <a:off x="75147" y="133784"/>
            <a:ext cx="825784" cy="825784"/>
          </a:xfrm>
          <a:prstGeom prst="rect">
            <a:avLst/>
          </a:prstGeom>
        </p:spPr>
      </p:pic>
      <p:sp>
        <p:nvSpPr>
          <p:cNvPr id="11" name="Rectangle 10">
            <a:extLst>
              <a:ext uri="{FF2B5EF4-FFF2-40B4-BE49-F238E27FC236}">
                <a16:creationId xmlns:a16="http://schemas.microsoft.com/office/drawing/2014/main" id="{20F36A03-49AC-CE96-9A3A-1A22FABAE1B1}"/>
              </a:ext>
            </a:extLst>
          </p:cNvPr>
          <p:cNvSpPr/>
          <p:nvPr/>
        </p:nvSpPr>
        <p:spPr>
          <a:xfrm>
            <a:off x="488038" y="5869858"/>
            <a:ext cx="4939367" cy="711849"/>
          </a:xfrm>
          <a:prstGeom prst="rect">
            <a:avLst/>
          </a:prstGeom>
          <a:noFill/>
          <a:ln w="28575">
            <a:solidFill>
              <a:srgbClr val="6F46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15" name="Picture 4">
            <a:extLst>
              <a:ext uri="{FF2B5EF4-FFF2-40B4-BE49-F238E27FC236}">
                <a16:creationId xmlns:a16="http://schemas.microsoft.com/office/drawing/2014/main" id="{DB410300-B623-AEEF-5114-402CC7E4A8D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5627" y="5906924"/>
            <a:ext cx="608220" cy="608220"/>
          </a:xfrm>
          <a:prstGeom prst="rect">
            <a:avLst/>
          </a:prstGeom>
          <a:noFill/>
          <a:extLst>
            <a:ext uri="{909E8E84-426E-40DD-AFC4-6F175D3DCCD1}">
              <a14:hiddenFill xmlns:a14="http://schemas.microsoft.com/office/drawing/2010/main">
                <a:solidFill>
                  <a:srgbClr val="FFFFFF"/>
                </a:solidFill>
              </a14:hiddenFill>
            </a:ext>
          </a:extLst>
        </p:spPr>
      </p:pic>
      <p:sp>
        <p:nvSpPr>
          <p:cNvPr id="16" name="ZoneTexte 15">
            <a:extLst>
              <a:ext uri="{FF2B5EF4-FFF2-40B4-BE49-F238E27FC236}">
                <a16:creationId xmlns:a16="http://schemas.microsoft.com/office/drawing/2014/main" id="{2CA5A2E4-6491-FBB2-5798-BFA0420373B5}"/>
              </a:ext>
            </a:extLst>
          </p:cNvPr>
          <p:cNvSpPr txBox="1"/>
          <p:nvPr/>
        </p:nvSpPr>
        <p:spPr>
          <a:xfrm>
            <a:off x="1059650" y="5895732"/>
            <a:ext cx="4367755" cy="707886"/>
          </a:xfrm>
          <a:prstGeom prst="rect">
            <a:avLst/>
          </a:prstGeom>
          <a:noFill/>
        </p:spPr>
        <p:txBody>
          <a:bodyPr wrap="square" rtlCol="0">
            <a:spAutoFit/>
          </a:bodyPr>
          <a:lstStyle/>
          <a:p>
            <a:r>
              <a:rPr lang="fr-FR" sz="2000" b="1" dirty="0"/>
              <a:t>Fiche outil n°6 – Découverte du métier et formations</a:t>
            </a:r>
          </a:p>
        </p:txBody>
      </p:sp>
      <p:sp>
        <p:nvSpPr>
          <p:cNvPr id="12" name="Rectangle 11">
            <a:extLst>
              <a:ext uri="{FF2B5EF4-FFF2-40B4-BE49-F238E27FC236}">
                <a16:creationId xmlns:a16="http://schemas.microsoft.com/office/drawing/2014/main" id="{D058ADFB-97CA-A4DF-00AB-129D6ACDAA8F}"/>
              </a:ext>
            </a:extLst>
          </p:cNvPr>
          <p:cNvSpPr/>
          <p:nvPr/>
        </p:nvSpPr>
        <p:spPr>
          <a:xfrm>
            <a:off x="0" y="0"/>
            <a:ext cx="12192000" cy="6858000"/>
          </a:xfrm>
          <a:prstGeom prst="rect">
            <a:avLst/>
          </a:prstGeom>
          <a:noFill/>
          <a:ln w="76200">
            <a:gradFill>
              <a:gsLst>
                <a:gs pos="100000">
                  <a:srgbClr val="00379E"/>
                </a:gs>
                <a:gs pos="0">
                  <a:srgbClr val="FF5A5E"/>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 name="ZoneTexte 9">
            <a:extLst>
              <a:ext uri="{FF2B5EF4-FFF2-40B4-BE49-F238E27FC236}">
                <a16:creationId xmlns:a16="http://schemas.microsoft.com/office/drawing/2014/main" id="{C69730B5-226A-8731-CDF1-A5F46483517F}"/>
              </a:ext>
            </a:extLst>
          </p:cNvPr>
          <p:cNvSpPr txBox="1"/>
          <p:nvPr/>
        </p:nvSpPr>
        <p:spPr>
          <a:xfrm>
            <a:off x="367140" y="1192360"/>
            <a:ext cx="5752773" cy="4401205"/>
          </a:xfrm>
          <a:prstGeom prst="rect">
            <a:avLst/>
          </a:prstGeom>
          <a:noFill/>
        </p:spPr>
        <p:txBody>
          <a:bodyPr wrap="square">
            <a:spAutoFit/>
          </a:bodyPr>
          <a:lstStyle/>
          <a:p>
            <a:pPr algn="just"/>
            <a:r>
              <a:rPr lang="fr-FR" sz="2000" b="1" dirty="0">
                <a:solidFill>
                  <a:schemeClr val="tx1">
                    <a:lumMod val="95000"/>
                    <a:lumOff val="5000"/>
                  </a:schemeClr>
                </a:solidFill>
              </a:rPr>
              <a:t>Se tester avant de se lancer ! </a:t>
            </a:r>
          </a:p>
          <a:p>
            <a:pPr algn="just"/>
            <a:endParaRPr lang="fr-FR" sz="2000" dirty="0">
              <a:solidFill>
                <a:schemeClr val="tx1">
                  <a:lumMod val="95000"/>
                  <a:lumOff val="5000"/>
                </a:schemeClr>
              </a:solidFill>
            </a:endParaRPr>
          </a:p>
          <a:p>
            <a:pPr algn="just"/>
            <a:r>
              <a:rPr lang="fr-FR" sz="2000" dirty="0">
                <a:solidFill>
                  <a:schemeClr val="tx1">
                    <a:lumMod val="95000"/>
                    <a:lumOff val="5000"/>
                  </a:schemeClr>
                </a:solidFill>
              </a:rPr>
              <a:t>Maintenant que l’on a définit le domaine dans lequel on souhaite exercer, il faut désormais </a:t>
            </a:r>
            <a:r>
              <a:rPr lang="fr-FR" sz="2000" b="1" dirty="0">
                <a:solidFill>
                  <a:schemeClr val="tx1">
                    <a:lumMod val="95000"/>
                    <a:lumOff val="5000"/>
                  </a:schemeClr>
                </a:solidFill>
              </a:rPr>
              <a:t>vérifier si l’on est prêt à s’impliquer durablement dans celui-ci. </a:t>
            </a:r>
          </a:p>
          <a:p>
            <a:pPr algn="just"/>
            <a:endParaRPr lang="fr-FR" sz="2000" dirty="0">
              <a:solidFill>
                <a:schemeClr val="tx1">
                  <a:lumMod val="95000"/>
                  <a:lumOff val="5000"/>
                </a:schemeClr>
              </a:solidFill>
            </a:endParaRPr>
          </a:p>
          <a:p>
            <a:pPr algn="just"/>
            <a:r>
              <a:rPr lang="fr-FR" sz="2000" dirty="0">
                <a:solidFill>
                  <a:schemeClr val="tx1">
                    <a:lumMod val="95000"/>
                    <a:lumOff val="5000"/>
                  </a:schemeClr>
                </a:solidFill>
              </a:rPr>
              <a:t>Il existe plusieurs manières de tester un métier et de vivre en conditions réelles sa futur activité de repreneur. Ses différentes manières sont explicitées dans la fiche outil n°6. </a:t>
            </a:r>
          </a:p>
          <a:p>
            <a:pPr algn="just"/>
            <a:endParaRPr lang="fr-FR" sz="2000" dirty="0">
              <a:solidFill>
                <a:schemeClr val="tx1">
                  <a:lumMod val="95000"/>
                  <a:lumOff val="5000"/>
                </a:schemeClr>
              </a:solidFill>
            </a:endParaRPr>
          </a:p>
          <a:p>
            <a:pPr algn="just"/>
            <a:r>
              <a:rPr lang="fr-FR" sz="2000" dirty="0">
                <a:solidFill>
                  <a:schemeClr val="tx1">
                    <a:lumMod val="95000"/>
                    <a:lumOff val="5000"/>
                  </a:schemeClr>
                </a:solidFill>
              </a:rPr>
              <a:t>Dans cette fiche outil, on retrouve également </a:t>
            </a:r>
            <a:r>
              <a:rPr lang="fr-FR" sz="2000" b="1" dirty="0">
                <a:solidFill>
                  <a:schemeClr val="tx1">
                    <a:lumMod val="95000"/>
                    <a:lumOff val="5000"/>
                  </a:schemeClr>
                </a:solidFill>
              </a:rPr>
              <a:t>plusieurs façon d’acquérir des compétences nécessaires/utiles pour son projet de reprise. </a:t>
            </a:r>
          </a:p>
        </p:txBody>
      </p:sp>
      <p:pic>
        <p:nvPicPr>
          <p:cNvPr id="1026" name="Picture 2" descr="Formation à la création d'entreprise : quelles possibilités ?">
            <a:extLst>
              <a:ext uri="{FF2B5EF4-FFF2-40B4-BE49-F238E27FC236}">
                <a16:creationId xmlns:a16="http://schemas.microsoft.com/office/drawing/2014/main" id="{3B8F5BBA-8E44-D6AE-A6AE-CA2E3B5E339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762851" y="1419805"/>
            <a:ext cx="4933522" cy="432318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57681590"/>
      </p:ext>
    </p:extLst>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127737</TotalTime>
  <Words>2531</Words>
  <Application>Microsoft Office PowerPoint</Application>
  <PresentationFormat>Grand écran</PresentationFormat>
  <Paragraphs>262</Paragraphs>
  <Slides>26</Slides>
  <Notes>4</Notes>
  <HiddenSlides>0</HiddenSlides>
  <MMClips>0</MMClips>
  <ScaleCrop>false</ScaleCrop>
  <HeadingPairs>
    <vt:vector size="6" baseType="variant">
      <vt:variant>
        <vt:lpstr>Polices utilisées</vt:lpstr>
      </vt:variant>
      <vt:variant>
        <vt:i4>6</vt:i4>
      </vt:variant>
      <vt:variant>
        <vt:lpstr>Thème</vt:lpstr>
      </vt:variant>
      <vt:variant>
        <vt:i4>1</vt:i4>
      </vt:variant>
      <vt:variant>
        <vt:lpstr>Titres des diapositives</vt:lpstr>
      </vt:variant>
      <vt:variant>
        <vt:i4>26</vt:i4>
      </vt:variant>
    </vt:vector>
  </HeadingPairs>
  <TitlesOfParts>
    <vt:vector size="33" baseType="lpstr">
      <vt:lpstr>Arial</vt:lpstr>
      <vt:lpstr>Calibri</vt:lpstr>
      <vt:lpstr>Calibri Light</vt:lpstr>
      <vt:lpstr>Gill Sans Nova Cond XBd</vt:lpstr>
      <vt:lpstr>roboto-regular</vt:lpstr>
      <vt:lpstr>Wingdings</vt:lpstr>
      <vt:lpstr>Thème Office</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cp:lastModifiedBy>Hugo BREITBACH</cp:lastModifiedBy>
  <cp:revision>84</cp:revision>
  <dcterms:created xsi:type="dcterms:W3CDTF">2022-02-23T09:23:41Z</dcterms:created>
  <dcterms:modified xsi:type="dcterms:W3CDTF">2022-10-24T19:38:57Z</dcterms:modified>
</cp:coreProperties>
</file>