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67" r:id="rId3"/>
    <p:sldId id="262" r:id="rId4"/>
    <p:sldId id="261" r:id="rId5"/>
    <p:sldId id="260" r:id="rId6"/>
    <p:sldId id="268" r:id="rId7"/>
    <p:sldId id="283" r:id="rId8"/>
    <p:sldId id="263" r:id="rId9"/>
    <p:sldId id="284" r:id="rId10"/>
    <p:sldId id="271" r:id="rId11"/>
    <p:sldId id="272" r:id="rId12"/>
    <p:sldId id="264" r:id="rId13"/>
    <p:sldId id="285" r:id="rId14"/>
    <p:sldId id="274" r:id="rId15"/>
    <p:sldId id="275" r:id="rId16"/>
    <p:sldId id="265" r:id="rId17"/>
    <p:sldId id="276" r:id="rId18"/>
    <p:sldId id="277" r:id="rId19"/>
    <p:sldId id="278" r:id="rId20"/>
    <p:sldId id="266" r:id="rId21"/>
    <p:sldId id="279" r:id="rId22"/>
    <p:sldId id="286" r:id="rId23"/>
    <p:sldId id="287" r:id="rId2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4699"/>
    <a:srgbClr val="E9577B"/>
    <a:srgbClr val="FF5A61"/>
    <a:srgbClr val="B6508D"/>
    <a:srgbClr val="12399E"/>
    <a:srgbClr val="11389F"/>
    <a:srgbClr val="727272"/>
    <a:srgbClr val="56439B"/>
    <a:srgbClr val="807177"/>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48" autoAdjust="0"/>
    <p:restoredTop sz="94249" autoAdjust="0"/>
  </p:normalViewPr>
  <p:slideViewPr>
    <p:cSldViewPr snapToGrid="0">
      <p:cViewPr varScale="1">
        <p:scale>
          <a:sx n="65" d="100"/>
          <a:sy n="65" d="100"/>
        </p:scale>
        <p:origin x="8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A8F51F-4A94-421A-BEBB-CBF82CD6178F}" type="datetimeFigureOut">
              <a:rPr lang="fr-FR" smtClean="0"/>
              <a:t>20/09/2022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F64957-F515-49AE-BDF3-B393814138BE}" type="slidenum">
              <a:rPr lang="fr-FR" smtClean="0"/>
              <a:t>‹N°›</a:t>
            </a:fld>
            <a:endParaRPr lang="fr-FR"/>
          </a:p>
        </p:txBody>
      </p:sp>
    </p:spTree>
    <p:extLst>
      <p:ext uri="{BB962C8B-B14F-4D97-AF65-F5344CB8AC3E}">
        <p14:creationId xmlns:p14="http://schemas.microsoft.com/office/powerpoint/2010/main" val="1145140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FF64957-F515-49AE-BDF3-B393814138BE}" type="slidenum">
              <a:rPr lang="fr-FR" smtClean="0"/>
              <a:t>15</a:t>
            </a:fld>
            <a:endParaRPr lang="fr-FR"/>
          </a:p>
        </p:txBody>
      </p:sp>
    </p:spTree>
    <p:extLst>
      <p:ext uri="{BB962C8B-B14F-4D97-AF65-F5344CB8AC3E}">
        <p14:creationId xmlns:p14="http://schemas.microsoft.com/office/powerpoint/2010/main" val="2546490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FF64957-F515-49AE-BDF3-B393814138BE}" type="slidenum">
              <a:rPr lang="fr-FR" smtClean="0"/>
              <a:t>17</a:t>
            </a:fld>
            <a:endParaRPr lang="fr-FR"/>
          </a:p>
        </p:txBody>
      </p:sp>
    </p:spTree>
    <p:extLst>
      <p:ext uri="{BB962C8B-B14F-4D97-AF65-F5344CB8AC3E}">
        <p14:creationId xmlns:p14="http://schemas.microsoft.com/office/powerpoint/2010/main" val="2230788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487720-C91D-47C4-81B3-45D1E3528164}"/>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A14F0CE-2DAD-48FC-B0CB-6D8DDBD4A5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E10B6C96-D1DF-4FE7-987C-D8E428D5A3ED}"/>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5" name="Espace réservé du pied de page 4">
            <a:extLst>
              <a:ext uri="{FF2B5EF4-FFF2-40B4-BE49-F238E27FC236}">
                <a16:creationId xmlns:a16="http://schemas.microsoft.com/office/drawing/2014/main" id="{C5C49B90-858A-4C07-99B0-EED0E9AFE2F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DD8A6C9-7C9B-4616-BEDD-884E41957686}"/>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2059087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B3EED3-1D1F-46DB-B3D8-823D8CA3140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2A0277D-990F-4E39-A8DC-9D170530B1D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72B547-971C-4084-9DAC-9C0F0316D5EB}"/>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5" name="Espace réservé du pied de page 4">
            <a:extLst>
              <a:ext uri="{FF2B5EF4-FFF2-40B4-BE49-F238E27FC236}">
                <a16:creationId xmlns:a16="http://schemas.microsoft.com/office/drawing/2014/main" id="{C7DEDFEC-419C-4252-8CB2-84679AFC527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3AEE3AB-38E7-4D30-B804-BBE88D84568D}"/>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806362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02E95F6-824A-4D25-B570-9B1162853A6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0A9640-DD2C-49C6-94A1-B3038CE4623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4C73876-18CB-4E3D-BFC3-3E34004B272C}"/>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5" name="Espace réservé du pied de page 4">
            <a:extLst>
              <a:ext uri="{FF2B5EF4-FFF2-40B4-BE49-F238E27FC236}">
                <a16:creationId xmlns:a16="http://schemas.microsoft.com/office/drawing/2014/main" id="{F2DD75F3-D239-47AB-873B-8CA9308FE29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A50696E-270B-4F10-9C83-3CAE32D3476A}"/>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688808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29481E-BDAE-4675-9BA7-8CE7AE9E633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B2AB1E8-5C40-4967-8950-CB6B882E37DF}"/>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2348128-1268-4A7E-AC79-9655BD1B8432}"/>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5" name="Espace réservé du pied de page 4">
            <a:extLst>
              <a:ext uri="{FF2B5EF4-FFF2-40B4-BE49-F238E27FC236}">
                <a16:creationId xmlns:a16="http://schemas.microsoft.com/office/drawing/2014/main" id="{41487254-AEC9-4B8D-B04E-AFF3939BAB3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2805FEB-314E-4D50-8201-B088423F2C11}"/>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3096878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CEBF8C-D259-4CD9-A9B6-503AC93D989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E3710710-1BC3-4535-B790-5F6D2FBEDF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897044C-BC0A-4363-8A02-3F12C072895E}"/>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5" name="Espace réservé du pied de page 4">
            <a:extLst>
              <a:ext uri="{FF2B5EF4-FFF2-40B4-BE49-F238E27FC236}">
                <a16:creationId xmlns:a16="http://schemas.microsoft.com/office/drawing/2014/main" id="{E6A43927-0154-480B-84C6-32A9E28090E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AE23970-8755-4EAB-8597-0AEA47C0E3BD}"/>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114758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0139B7-BAE5-40E7-B202-D8F9086F006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374E277-70F2-4ED9-A4ED-4006CE655C3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3E5DEA3-50C8-43E0-9309-EBD0EFA1A173}"/>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0C289535-48CD-43AC-8DDC-36F7F743C073}"/>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6" name="Espace réservé du pied de page 5">
            <a:extLst>
              <a:ext uri="{FF2B5EF4-FFF2-40B4-BE49-F238E27FC236}">
                <a16:creationId xmlns:a16="http://schemas.microsoft.com/office/drawing/2014/main" id="{2CD3ED42-145B-4B4C-8699-DBA56F5FBBE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276552E-3B81-4795-A450-97255036AFEE}"/>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2166980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0AFB72-F956-4AC4-A52D-DEC8FAC3CF9E}"/>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22EB91E-00DC-4582-AEE9-8240E32786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0461BEB-C3E7-4EB4-B40A-EB07BCD25113}"/>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39FFECB1-D2CC-458D-9E54-D2E9DD71D5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3320A51B-053C-4D03-BC0D-DAC83F865B5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3779DF0-8821-4EF8-A92B-6DEBE32E29FF}"/>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8" name="Espace réservé du pied de page 7">
            <a:extLst>
              <a:ext uri="{FF2B5EF4-FFF2-40B4-BE49-F238E27FC236}">
                <a16:creationId xmlns:a16="http://schemas.microsoft.com/office/drawing/2014/main" id="{66707239-1D9D-4A55-90D9-B6CDD19BE9A8}"/>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AE35BC36-CE7F-4F6D-9B76-6AB5E18D1851}"/>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1162275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14942A-8B12-4931-96E9-213F901ED1D8}"/>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7783E3D-F644-4D28-83FF-4A2432D909CB}"/>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4" name="Espace réservé du pied de page 3">
            <a:extLst>
              <a:ext uri="{FF2B5EF4-FFF2-40B4-BE49-F238E27FC236}">
                <a16:creationId xmlns:a16="http://schemas.microsoft.com/office/drawing/2014/main" id="{A8102B88-294A-4D12-B5F0-E19BB45DCA4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A3B6B02-3CEE-446B-9708-4C8F9366FB6B}"/>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2267710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9E4E800-3597-49ED-834E-D196DCA3A1D2}"/>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3" name="Espace réservé du pied de page 2">
            <a:extLst>
              <a:ext uri="{FF2B5EF4-FFF2-40B4-BE49-F238E27FC236}">
                <a16:creationId xmlns:a16="http://schemas.microsoft.com/office/drawing/2014/main" id="{BE7CFCED-477C-4180-9269-DE7D95FF25E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6CBF6C34-EDB7-4CAB-AA75-121BB7FC2464}"/>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1175320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C1DB26-FD9F-48B4-895C-85387ECF4C9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842038D-779D-4BA4-8423-565C0DD0EA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7DC1345-789A-43AE-B51D-8E88B145EC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824117A-C4D9-41DF-A90D-99038C5FA245}"/>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6" name="Espace réservé du pied de page 5">
            <a:extLst>
              <a:ext uri="{FF2B5EF4-FFF2-40B4-BE49-F238E27FC236}">
                <a16:creationId xmlns:a16="http://schemas.microsoft.com/office/drawing/2014/main" id="{34668976-E420-46B6-A6D3-92B800A7406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9A46D7E-A3D7-4D20-B357-7276D848A001}"/>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2067129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C9D3DB-B263-409F-8673-C8D325A08D9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8BF77CE0-7488-4DF2-88C4-A8CC657979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E0DC9A6-62B1-4993-8A7D-D4D79F784D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93683D6-0998-43E2-9418-67C7FA658C89}"/>
              </a:ext>
            </a:extLst>
          </p:cNvPr>
          <p:cNvSpPr>
            <a:spLocks noGrp="1"/>
          </p:cNvSpPr>
          <p:nvPr>
            <p:ph type="dt" sz="half" idx="10"/>
          </p:nvPr>
        </p:nvSpPr>
        <p:spPr/>
        <p:txBody>
          <a:bodyPr/>
          <a:lstStyle/>
          <a:p>
            <a:fld id="{C1669716-327E-4CA9-BE9E-12360512388B}" type="datetimeFigureOut">
              <a:rPr lang="fr-FR" smtClean="0"/>
              <a:t>20/09/2022</a:t>
            </a:fld>
            <a:endParaRPr lang="fr-FR"/>
          </a:p>
        </p:txBody>
      </p:sp>
      <p:sp>
        <p:nvSpPr>
          <p:cNvPr id="6" name="Espace réservé du pied de page 5">
            <a:extLst>
              <a:ext uri="{FF2B5EF4-FFF2-40B4-BE49-F238E27FC236}">
                <a16:creationId xmlns:a16="http://schemas.microsoft.com/office/drawing/2014/main" id="{EDD27F20-85EE-4F8D-B487-658367A3468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989C52C-7C52-4530-B9D8-122591D157AA}"/>
              </a:ext>
            </a:extLst>
          </p:cNvPr>
          <p:cNvSpPr>
            <a:spLocks noGrp="1"/>
          </p:cNvSpPr>
          <p:nvPr>
            <p:ph type="sldNum" sz="quarter" idx="12"/>
          </p:nvPr>
        </p:nvSpPr>
        <p:spPr/>
        <p:txBody>
          <a:bodyPr/>
          <a:lstStyle/>
          <a:p>
            <a:fld id="{4B1C5F98-A4E3-4C44-B6DE-961F2237CA9D}" type="slidenum">
              <a:rPr lang="fr-FR" smtClean="0"/>
              <a:t>‹N°›</a:t>
            </a:fld>
            <a:endParaRPr lang="fr-FR"/>
          </a:p>
        </p:txBody>
      </p:sp>
    </p:spTree>
    <p:extLst>
      <p:ext uri="{BB962C8B-B14F-4D97-AF65-F5344CB8AC3E}">
        <p14:creationId xmlns:p14="http://schemas.microsoft.com/office/powerpoint/2010/main" val="900601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AC18EDB-7CB4-44BF-8E96-333AF74C77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6633FD1-CFC0-4A0B-95F8-3B4150A482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56BF15D-58A2-4D5B-8106-33433CEB0E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69716-327E-4CA9-BE9E-12360512388B}" type="datetimeFigureOut">
              <a:rPr lang="fr-FR" smtClean="0"/>
              <a:t>20/09/2022</a:t>
            </a:fld>
            <a:endParaRPr lang="fr-FR"/>
          </a:p>
        </p:txBody>
      </p:sp>
      <p:sp>
        <p:nvSpPr>
          <p:cNvPr id="5" name="Espace réservé du pied de page 4">
            <a:extLst>
              <a:ext uri="{FF2B5EF4-FFF2-40B4-BE49-F238E27FC236}">
                <a16:creationId xmlns:a16="http://schemas.microsoft.com/office/drawing/2014/main" id="{6A758EF6-BC71-4434-8AD9-CE45DCA2F6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7D310315-6C29-4285-BB9A-75D5E26D95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1C5F98-A4E3-4C44-B6DE-961F2237CA9D}" type="slidenum">
              <a:rPr lang="fr-FR" smtClean="0"/>
              <a:t>‹N°›</a:t>
            </a:fld>
            <a:endParaRPr lang="fr-FR"/>
          </a:p>
        </p:txBody>
      </p:sp>
    </p:spTree>
    <p:extLst>
      <p:ext uri="{BB962C8B-B14F-4D97-AF65-F5344CB8AC3E}">
        <p14:creationId xmlns:p14="http://schemas.microsoft.com/office/powerpoint/2010/main" val="718593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www.cessionpme.com/" TargetMode="External"/><Relationship Id="rId13" Type="http://schemas.openxmlformats.org/officeDocument/2006/relationships/image" Target="../media/image17.png"/><Relationship Id="rId3" Type="http://schemas.openxmlformats.org/officeDocument/2006/relationships/image" Target="../media/image15.png"/><Relationship Id="rId7" Type="http://schemas.openxmlformats.org/officeDocument/2006/relationships/hyperlink" Target="http://www.paruvendu.fr/" TargetMode="External"/><Relationship Id="rId12" Type="http://schemas.openxmlformats.org/officeDocument/2006/relationships/hyperlink" Target="http://www.cci.fr/contact" TargetMode="External"/><Relationship Id="rId2" Type="http://schemas.openxmlformats.org/officeDocument/2006/relationships/image" Target="../media/image4.png"/><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hyperlink" Target="http://www.sosvillages.fr/" TargetMode="External"/><Relationship Id="rId11" Type="http://schemas.openxmlformats.org/officeDocument/2006/relationships/hyperlink" Target="https://www.artisanat.fr/reseau-des-cma/un-reseau-de-proximite/annuaire-des-cma" TargetMode="External"/><Relationship Id="rId5" Type="http://schemas.openxmlformats.org/officeDocument/2006/relationships/hyperlink" Target="http://www.leboncoin.fr/" TargetMode="External"/><Relationship Id="rId15" Type="http://schemas.openxmlformats.org/officeDocument/2006/relationships/image" Target="../media/image18.png"/><Relationship Id="rId10" Type="http://schemas.openxmlformats.org/officeDocument/2006/relationships/hyperlink" Target="http://www.transentreprise.com/" TargetMode="External"/><Relationship Id="rId4" Type="http://schemas.openxmlformats.org/officeDocument/2006/relationships/image" Target="../media/image16.png"/><Relationship Id="rId9" Type="http://schemas.openxmlformats.org/officeDocument/2006/relationships/hyperlink" Target="http://www.communeopportunit&#233;.fr/" TargetMode="External"/><Relationship Id="rId1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hyperlink" Target="https://bpifrance-creation.fr/accompagnement-creation-entrepris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prediagentreprise.fr/prediagnostic/process/46285"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Google Shape;83;gd38f7795d4_0_126" descr="TOUSREPRENEURS_logo_2020_bleu&amp;rouge.png">
            <a:extLst>
              <a:ext uri="{FF2B5EF4-FFF2-40B4-BE49-F238E27FC236}">
                <a16:creationId xmlns:a16="http://schemas.microsoft.com/office/drawing/2014/main" id="{32458D0A-9E72-4553-8BA4-16A97522B6FD}"/>
              </a:ext>
            </a:extLst>
          </p:cNvPr>
          <p:cNvPicPr preferRelativeResize="0">
            <a:picLocks noChangeAspect="1"/>
          </p:cNvPicPr>
          <p:nvPr/>
        </p:nvPicPr>
        <p:blipFill rotWithShape="1">
          <a:blip r:embed="rId2">
            <a:alphaModFix/>
          </a:blip>
          <a:srcRect/>
          <a:stretch/>
        </p:blipFill>
        <p:spPr>
          <a:xfrm>
            <a:off x="143123" y="5206181"/>
            <a:ext cx="3868437" cy="1372863"/>
          </a:xfrm>
          <a:prstGeom prst="rect">
            <a:avLst/>
          </a:prstGeom>
          <a:noFill/>
          <a:ln>
            <a:noFill/>
          </a:ln>
        </p:spPr>
      </p:pic>
      <p:sp>
        <p:nvSpPr>
          <p:cNvPr id="6" name="Parallélogramme 5">
            <a:extLst>
              <a:ext uri="{FF2B5EF4-FFF2-40B4-BE49-F238E27FC236}">
                <a16:creationId xmlns:a16="http://schemas.microsoft.com/office/drawing/2014/main" id="{E1F8A028-4985-4F06-94D5-786AA5B43429}"/>
              </a:ext>
            </a:extLst>
          </p:cNvPr>
          <p:cNvSpPr/>
          <p:nvPr/>
        </p:nvSpPr>
        <p:spPr>
          <a:xfrm flipH="1">
            <a:off x="0" y="-1"/>
            <a:ext cx="12192000" cy="6858001"/>
          </a:xfrm>
          <a:prstGeom prst="parallelogram">
            <a:avLst>
              <a:gd name="adj" fmla="val 71789"/>
            </a:avLst>
          </a:prstGeom>
          <a:gradFill>
            <a:gsLst>
              <a:gs pos="0">
                <a:srgbClr val="00379E"/>
              </a:gs>
              <a:gs pos="100000">
                <a:srgbClr val="FF5A5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D5B1D7B1-2786-4563-BC61-A5A4EDB72413}"/>
              </a:ext>
            </a:extLst>
          </p:cNvPr>
          <p:cNvSpPr txBox="1"/>
          <p:nvPr/>
        </p:nvSpPr>
        <p:spPr>
          <a:xfrm>
            <a:off x="2419002" y="2713324"/>
            <a:ext cx="6910387" cy="1631216"/>
          </a:xfrm>
          <a:prstGeom prst="rect">
            <a:avLst/>
          </a:prstGeom>
          <a:noFill/>
        </p:spPr>
        <p:txBody>
          <a:bodyPr wrap="square" rtlCol="0">
            <a:spAutoFit/>
          </a:bodyPr>
          <a:lstStyle/>
          <a:p>
            <a:pPr algn="ctr"/>
            <a:r>
              <a:rPr lang="fr-FR" sz="3600" b="1" dirty="0">
                <a:solidFill>
                  <a:schemeClr val="bg1"/>
                </a:solidFill>
              </a:rPr>
              <a:t>Transmettre un commerce ou une </a:t>
            </a:r>
            <a:r>
              <a:rPr lang="fr-FR" sz="3600" b="1">
                <a:solidFill>
                  <a:schemeClr val="bg1"/>
                </a:solidFill>
              </a:rPr>
              <a:t>petite entreprise</a:t>
            </a:r>
            <a:endParaRPr lang="fr-FR" sz="2800" dirty="0">
              <a:solidFill>
                <a:schemeClr val="bg1"/>
              </a:solidFill>
            </a:endParaRPr>
          </a:p>
          <a:p>
            <a:pPr algn="ctr"/>
            <a:r>
              <a:rPr lang="fr-FR" sz="2800" dirty="0">
                <a:solidFill>
                  <a:schemeClr val="bg1"/>
                </a:solidFill>
              </a:rPr>
              <a:t>La boîte à outils </a:t>
            </a:r>
          </a:p>
        </p:txBody>
      </p:sp>
    </p:spTree>
    <p:extLst>
      <p:ext uri="{BB962C8B-B14F-4D97-AF65-F5344CB8AC3E}">
        <p14:creationId xmlns:p14="http://schemas.microsoft.com/office/powerpoint/2010/main" val="4110098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5981700" y="3556206"/>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315843"/>
            <a:ext cx="3360078" cy="461665"/>
          </a:xfrm>
          <a:prstGeom prst="rect">
            <a:avLst/>
          </a:prstGeom>
          <a:noFill/>
        </p:spPr>
        <p:txBody>
          <a:bodyPr wrap="square">
            <a:spAutoFit/>
          </a:bodyPr>
          <a:lstStyle/>
          <a:p>
            <a:r>
              <a:rPr lang="fr-FR" sz="2400" b="1" dirty="0">
                <a:solidFill>
                  <a:srgbClr val="727272"/>
                </a:solidFill>
              </a:rPr>
              <a:t>Analyse SWOT</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3" name="Rectangle 2">
            <a:extLst>
              <a:ext uri="{FF2B5EF4-FFF2-40B4-BE49-F238E27FC236}">
                <a16:creationId xmlns:a16="http://schemas.microsoft.com/office/drawing/2014/main" id="{F82E0B24-78BC-4836-8EE2-CA266ADD2853}"/>
              </a:ext>
            </a:extLst>
          </p:cNvPr>
          <p:cNvSpPr/>
          <p:nvPr/>
        </p:nvSpPr>
        <p:spPr>
          <a:xfrm>
            <a:off x="7399714" y="2016681"/>
            <a:ext cx="2220536" cy="1844323"/>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471FF307-01A7-470D-8DFA-A488BBE1F4C2}"/>
              </a:ext>
            </a:extLst>
          </p:cNvPr>
          <p:cNvSpPr/>
          <p:nvPr/>
        </p:nvSpPr>
        <p:spPr>
          <a:xfrm>
            <a:off x="9620250" y="2016682"/>
            <a:ext cx="2220536" cy="1844323"/>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F3C5F5D5-931D-4F54-A522-E9800A107257}"/>
              </a:ext>
            </a:extLst>
          </p:cNvPr>
          <p:cNvSpPr/>
          <p:nvPr/>
        </p:nvSpPr>
        <p:spPr>
          <a:xfrm>
            <a:off x="7399714" y="3865543"/>
            <a:ext cx="2220536" cy="1844323"/>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27EB739B-CFE7-498B-B217-C3731344E7EE}"/>
              </a:ext>
            </a:extLst>
          </p:cNvPr>
          <p:cNvSpPr/>
          <p:nvPr/>
        </p:nvSpPr>
        <p:spPr>
          <a:xfrm>
            <a:off x="9624019" y="3865542"/>
            <a:ext cx="2220536" cy="1844323"/>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D8A9BAF1-A546-4C48-89E0-6B563E264AD7}"/>
              </a:ext>
            </a:extLst>
          </p:cNvPr>
          <p:cNvSpPr/>
          <p:nvPr/>
        </p:nvSpPr>
        <p:spPr>
          <a:xfrm flipH="1">
            <a:off x="7403310" y="1574625"/>
            <a:ext cx="2220536" cy="461665"/>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Positif</a:t>
            </a:r>
          </a:p>
        </p:txBody>
      </p:sp>
      <p:sp>
        <p:nvSpPr>
          <p:cNvPr id="23" name="Rectangle 22">
            <a:extLst>
              <a:ext uri="{FF2B5EF4-FFF2-40B4-BE49-F238E27FC236}">
                <a16:creationId xmlns:a16="http://schemas.microsoft.com/office/drawing/2014/main" id="{C1BACB93-0DF4-4C18-8945-385A0CF580EF}"/>
              </a:ext>
            </a:extLst>
          </p:cNvPr>
          <p:cNvSpPr/>
          <p:nvPr/>
        </p:nvSpPr>
        <p:spPr>
          <a:xfrm flipH="1">
            <a:off x="6095999" y="2016681"/>
            <a:ext cx="1304709" cy="1844323"/>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Interne à l’entreprise</a:t>
            </a:r>
          </a:p>
        </p:txBody>
      </p:sp>
      <p:sp>
        <p:nvSpPr>
          <p:cNvPr id="24" name="Rectangle 23">
            <a:extLst>
              <a:ext uri="{FF2B5EF4-FFF2-40B4-BE49-F238E27FC236}">
                <a16:creationId xmlns:a16="http://schemas.microsoft.com/office/drawing/2014/main" id="{8A9D6562-C1FA-4786-BE55-FDDE02850A35}"/>
              </a:ext>
            </a:extLst>
          </p:cNvPr>
          <p:cNvSpPr/>
          <p:nvPr/>
        </p:nvSpPr>
        <p:spPr>
          <a:xfrm flipH="1">
            <a:off x="9622851" y="1574346"/>
            <a:ext cx="2221703" cy="461665"/>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Négatif</a:t>
            </a:r>
          </a:p>
        </p:txBody>
      </p:sp>
      <p:sp>
        <p:nvSpPr>
          <p:cNvPr id="25" name="Rectangle 24">
            <a:extLst>
              <a:ext uri="{FF2B5EF4-FFF2-40B4-BE49-F238E27FC236}">
                <a16:creationId xmlns:a16="http://schemas.microsoft.com/office/drawing/2014/main" id="{A7382A3B-5CCD-474A-AE01-ADB0E1F6501C}"/>
              </a:ext>
            </a:extLst>
          </p:cNvPr>
          <p:cNvSpPr/>
          <p:nvPr/>
        </p:nvSpPr>
        <p:spPr>
          <a:xfrm flipH="1">
            <a:off x="6095998" y="3861004"/>
            <a:ext cx="1307312" cy="1853400"/>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Externe à l’entreprise</a:t>
            </a:r>
          </a:p>
        </p:txBody>
      </p:sp>
      <p:sp>
        <p:nvSpPr>
          <p:cNvPr id="4" name="ZoneTexte 3">
            <a:extLst>
              <a:ext uri="{FF2B5EF4-FFF2-40B4-BE49-F238E27FC236}">
                <a16:creationId xmlns:a16="http://schemas.microsoft.com/office/drawing/2014/main" id="{7F3E4688-D06B-49A5-BC1C-239DE0B92FF0}"/>
              </a:ext>
            </a:extLst>
          </p:cNvPr>
          <p:cNvSpPr txBox="1"/>
          <p:nvPr/>
        </p:nvSpPr>
        <p:spPr>
          <a:xfrm>
            <a:off x="347444" y="1574346"/>
            <a:ext cx="5453573" cy="5940088"/>
          </a:xfrm>
          <a:prstGeom prst="rect">
            <a:avLst/>
          </a:prstGeom>
          <a:noFill/>
        </p:spPr>
        <p:txBody>
          <a:bodyPr wrap="square" rtlCol="0">
            <a:spAutoFit/>
          </a:bodyPr>
          <a:lstStyle/>
          <a:p>
            <a:pPr algn="just"/>
            <a:r>
              <a:rPr lang="fr-FR" sz="2000" dirty="0"/>
              <a:t>La matrice SWOT permet d’obtenir une vision synthétique de la situation de l’entreprise. </a:t>
            </a:r>
          </a:p>
          <a:p>
            <a:pPr algn="just"/>
            <a:r>
              <a:rPr lang="fr-FR" sz="2000" dirty="0"/>
              <a:t>Elle permet de </a:t>
            </a:r>
            <a:r>
              <a:rPr lang="fr-FR" sz="2000" b="1" dirty="0"/>
              <a:t>mettre en évidence les différentes stratégies à mettre en œuvre pour développer l’activité commerciale. </a:t>
            </a:r>
          </a:p>
          <a:p>
            <a:pPr algn="just"/>
            <a:endParaRPr lang="fr-FR" sz="2000" b="1" dirty="0"/>
          </a:p>
          <a:p>
            <a:pPr algn="just"/>
            <a:r>
              <a:rPr lang="fr-FR" sz="2000" dirty="0"/>
              <a:t>En identifiant les forces et faiblesses de l’entreprise ainsi que les opportunités et les menace du marché, </a:t>
            </a:r>
            <a:r>
              <a:rPr lang="fr-FR" sz="2000" b="1" dirty="0"/>
              <a:t>on détermine ce que l’entreprise fait bien et ce qu’il faut amplifier</a:t>
            </a:r>
            <a:r>
              <a:rPr lang="fr-FR" sz="2000" dirty="0"/>
              <a:t>, ce qu’il faut améliorer et où l’entreprise s’inscrit dans le paysage concurrentiel.</a:t>
            </a:r>
          </a:p>
          <a:p>
            <a:pPr algn="just"/>
            <a:endParaRPr lang="fr-FR" sz="2000" dirty="0"/>
          </a:p>
          <a:p>
            <a:pPr algn="just"/>
            <a:endParaRPr lang="fr-FR" sz="2000" dirty="0"/>
          </a:p>
          <a:p>
            <a:pPr algn="just"/>
            <a:endParaRPr lang="fr-FR" sz="2000" dirty="0"/>
          </a:p>
          <a:p>
            <a:pPr algn="just"/>
            <a:endParaRPr lang="fr-FR" sz="2000" dirty="0"/>
          </a:p>
          <a:p>
            <a:pPr algn="just"/>
            <a:endParaRPr lang="fr-FR" sz="2000" dirty="0"/>
          </a:p>
          <a:p>
            <a:pPr algn="just"/>
            <a:endParaRPr lang="fr-FR" sz="2000" dirty="0"/>
          </a:p>
          <a:p>
            <a:pPr algn="just"/>
            <a:endParaRPr lang="fr-FR" sz="2000" dirty="0"/>
          </a:p>
        </p:txBody>
      </p:sp>
      <p:sp>
        <p:nvSpPr>
          <p:cNvPr id="5" name="ZoneTexte 4">
            <a:extLst>
              <a:ext uri="{FF2B5EF4-FFF2-40B4-BE49-F238E27FC236}">
                <a16:creationId xmlns:a16="http://schemas.microsoft.com/office/drawing/2014/main" id="{419504EE-79ED-4027-93A0-75977D55DAAC}"/>
              </a:ext>
            </a:extLst>
          </p:cNvPr>
          <p:cNvSpPr txBox="1"/>
          <p:nvPr/>
        </p:nvSpPr>
        <p:spPr>
          <a:xfrm>
            <a:off x="5981700" y="846809"/>
            <a:ext cx="1218860" cy="400110"/>
          </a:xfrm>
          <a:prstGeom prst="rect">
            <a:avLst/>
          </a:prstGeom>
          <a:noFill/>
        </p:spPr>
        <p:txBody>
          <a:bodyPr wrap="none" rtlCol="0">
            <a:spAutoFit/>
          </a:bodyPr>
          <a:lstStyle/>
          <a:p>
            <a:r>
              <a:rPr lang="fr-FR" sz="2000" b="1" dirty="0"/>
              <a:t>Exemple :</a:t>
            </a:r>
          </a:p>
        </p:txBody>
      </p:sp>
      <p:sp>
        <p:nvSpPr>
          <p:cNvPr id="17" name="ZoneTexte 16">
            <a:extLst>
              <a:ext uri="{FF2B5EF4-FFF2-40B4-BE49-F238E27FC236}">
                <a16:creationId xmlns:a16="http://schemas.microsoft.com/office/drawing/2014/main" id="{68D49820-F527-4577-838C-FEC6FA6B0C66}"/>
              </a:ext>
            </a:extLst>
          </p:cNvPr>
          <p:cNvSpPr txBox="1"/>
          <p:nvPr/>
        </p:nvSpPr>
        <p:spPr>
          <a:xfrm>
            <a:off x="7406256" y="3928816"/>
            <a:ext cx="2220536" cy="1815882"/>
          </a:xfrm>
          <a:prstGeom prst="rect">
            <a:avLst/>
          </a:prstGeom>
          <a:noFill/>
        </p:spPr>
        <p:txBody>
          <a:bodyPr wrap="square" rtlCol="0">
            <a:spAutoFit/>
          </a:bodyPr>
          <a:lstStyle/>
          <a:p>
            <a:pPr marL="285750" indent="-285750">
              <a:buFont typeface="Arial" panose="020B0604020202020204" pitchFamily="34" charset="0"/>
              <a:buChar char="•"/>
            </a:pPr>
            <a:r>
              <a:rPr lang="fr-FR" sz="1400" dirty="0"/>
              <a:t>Le commerce est situé sur une départementale où passent chaque jour 1 000 automobilistes</a:t>
            </a:r>
            <a:br>
              <a:rPr lang="fr-FR" sz="1400" dirty="0"/>
            </a:br>
            <a:endParaRPr lang="fr-FR" sz="1400" dirty="0"/>
          </a:p>
          <a:p>
            <a:pPr marL="285750" indent="-285750">
              <a:buFont typeface="Arial" panose="020B0604020202020204" pitchFamily="34" charset="0"/>
              <a:buChar char="•"/>
            </a:pPr>
            <a:r>
              <a:rPr lang="fr-FR" sz="1400" dirty="0"/>
              <a:t>Le nombre d’habitants augmente sur la commune</a:t>
            </a:r>
          </a:p>
        </p:txBody>
      </p:sp>
      <p:sp>
        <p:nvSpPr>
          <p:cNvPr id="18" name="ZoneTexte 17">
            <a:extLst>
              <a:ext uri="{FF2B5EF4-FFF2-40B4-BE49-F238E27FC236}">
                <a16:creationId xmlns:a16="http://schemas.microsoft.com/office/drawing/2014/main" id="{07D09F60-7486-4994-A754-259B97E1D8E1}"/>
              </a:ext>
            </a:extLst>
          </p:cNvPr>
          <p:cNvSpPr txBox="1"/>
          <p:nvPr/>
        </p:nvSpPr>
        <p:spPr>
          <a:xfrm>
            <a:off x="7419770" y="2148149"/>
            <a:ext cx="2220536" cy="1384995"/>
          </a:xfrm>
          <a:prstGeom prst="rect">
            <a:avLst/>
          </a:prstGeom>
          <a:noFill/>
        </p:spPr>
        <p:txBody>
          <a:bodyPr wrap="square" rtlCol="0">
            <a:spAutoFit/>
          </a:bodyPr>
          <a:lstStyle/>
          <a:p>
            <a:pPr marL="285750" indent="-285750">
              <a:buFont typeface="Arial" panose="020B0604020202020204" pitchFamily="34" charset="0"/>
              <a:buChar char="•"/>
            </a:pPr>
            <a:r>
              <a:rPr lang="fr-FR" sz="1400" dirty="0"/>
              <a:t>Seul à proposer un service de relais-colis</a:t>
            </a:r>
            <a:br>
              <a:rPr lang="fr-FR" sz="1400" dirty="0"/>
            </a:br>
            <a:endParaRPr lang="fr-FR" sz="1400" dirty="0"/>
          </a:p>
          <a:p>
            <a:pPr marL="285750" indent="-285750">
              <a:buFont typeface="Arial" panose="020B0604020202020204" pitchFamily="34" charset="0"/>
              <a:buChar char="•"/>
            </a:pPr>
            <a:r>
              <a:rPr lang="fr-FR" sz="1400" dirty="0"/>
              <a:t>Partenariat avec des entreprises locales</a:t>
            </a:r>
          </a:p>
          <a:p>
            <a:pPr marL="285750" indent="-285750">
              <a:buFont typeface="Arial" panose="020B0604020202020204" pitchFamily="34" charset="0"/>
              <a:buChar char="•"/>
            </a:pPr>
            <a:endParaRPr lang="fr-FR" sz="1400" dirty="0"/>
          </a:p>
        </p:txBody>
      </p:sp>
      <p:sp>
        <p:nvSpPr>
          <p:cNvPr id="19" name="ZoneTexte 18">
            <a:extLst>
              <a:ext uri="{FF2B5EF4-FFF2-40B4-BE49-F238E27FC236}">
                <a16:creationId xmlns:a16="http://schemas.microsoft.com/office/drawing/2014/main" id="{65C44D1D-BD2D-4F0E-886D-A7600E903AB2}"/>
              </a:ext>
            </a:extLst>
          </p:cNvPr>
          <p:cNvSpPr txBox="1"/>
          <p:nvPr/>
        </p:nvSpPr>
        <p:spPr>
          <a:xfrm>
            <a:off x="9676484" y="2148149"/>
            <a:ext cx="2220536" cy="1815882"/>
          </a:xfrm>
          <a:prstGeom prst="rect">
            <a:avLst/>
          </a:prstGeom>
          <a:noFill/>
        </p:spPr>
        <p:txBody>
          <a:bodyPr wrap="square" rtlCol="0">
            <a:spAutoFit/>
          </a:bodyPr>
          <a:lstStyle/>
          <a:p>
            <a:pPr marL="285750" indent="-285750">
              <a:buFont typeface="Arial" panose="020B0604020202020204" pitchFamily="34" charset="0"/>
              <a:buChar char="•"/>
            </a:pPr>
            <a:r>
              <a:rPr lang="fr-FR" sz="1400" dirty="0"/>
              <a:t>Base de clients réduite</a:t>
            </a:r>
          </a:p>
          <a:p>
            <a:pPr marL="285750"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dirty="0"/>
              <a:t>Système informatique dépassé</a:t>
            </a:r>
          </a:p>
          <a:p>
            <a:pPr marL="285750"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dirty="0"/>
              <a:t>Pas de présence sur internet</a:t>
            </a:r>
          </a:p>
          <a:p>
            <a:pPr marL="285750" indent="-285750">
              <a:buFont typeface="Arial" panose="020B0604020202020204" pitchFamily="34" charset="0"/>
              <a:buChar char="•"/>
            </a:pPr>
            <a:endParaRPr lang="fr-FR" sz="1400" dirty="0"/>
          </a:p>
        </p:txBody>
      </p:sp>
      <p:sp>
        <p:nvSpPr>
          <p:cNvPr id="20" name="ZoneTexte 19">
            <a:extLst>
              <a:ext uri="{FF2B5EF4-FFF2-40B4-BE49-F238E27FC236}">
                <a16:creationId xmlns:a16="http://schemas.microsoft.com/office/drawing/2014/main" id="{B7B6509F-912D-4CEE-81F8-6A87E8BB40CE}"/>
              </a:ext>
            </a:extLst>
          </p:cNvPr>
          <p:cNvSpPr txBox="1"/>
          <p:nvPr/>
        </p:nvSpPr>
        <p:spPr>
          <a:xfrm>
            <a:off x="9640306" y="3937621"/>
            <a:ext cx="2220536" cy="954107"/>
          </a:xfrm>
          <a:prstGeom prst="rect">
            <a:avLst/>
          </a:prstGeom>
          <a:noFill/>
        </p:spPr>
        <p:txBody>
          <a:bodyPr wrap="square" rtlCol="0">
            <a:spAutoFit/>
          </a:bodyPr>
          <a:lstStyle/>
          <a:p>
            <a:pPr marL="285750" indent="-285750">
              <a:buFont typeface="Arial" panose="020B0604020202020204" pitchFamily="34" charset="0"/>
              <a:buChar char="•"/>
            </a:pPr>
            <a:r>
              <a:rPr lang="fr-FR" sz="1400" dirty="0"/>
              <a:t>Grande surface à proximité</a:t>
            </a:r>
            <a:br>
              <a:rPr lang="fr-FR" sz="1400" dirty="0"/>
            </a:br>
            <a:endParaRPr lang="fr-FR" sz="1400" dirty="0"/>
          </a:p>
          <a:p>
            <a:pPr marL="285750" indent="-285750">
              <a:buFont typeface="Arial" panose="020B0604020202020204" pitchFamily="34" charset="0"/>
              <a:buChar char="•"/>
            </a:pPr>
            <a:r>
              <a:rPr lang="fr-FR" sz="1400" dirty="0"/>
              <a:t>Prix plus élevés</a:t>
            </a:r>
          </a:p>
        </p:txBody>
      </p:sp>
      <p:sp>
        <p:nvSpPr>
          <p:cNvPr id="28" name="Rectangle 27">
            <a:extLst>
              <a:ext uri="{FF2B5EF4-FFF2-40B4-BE49-F238E27FC236}">
                <a16:creationId xmlns:a16="http://schemas.microsoft.com/office/drawing/2014/main" id="{1B9468F8-37FE-62AB-F31E-38EB3203E6A1}"/>
              </a:ext>
            </a:extLst>
          </p:cNvPr>
          <p:cNvSpPr/>
          <p:nvPr/>
        </p:nvSpPr>
        <p:spPr>
          <a:xfrm>
            <a:off x="488038" y="5869858"/>
            <a:ext cx="4968865"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1FE52D92-1015-748B-545A-BC6FFD969268}"/>
              </a:ext>
            </a:extLst>
          </p:cNvPr>
          <p:cNvSpPr txBox="1"/>
          <p:nvPr/>
        </p:nvSpPr>
        <p:spPr>
          <a:xfrm>
            <a:off x="1059650" y="6057960"/>
            <a:ext cx="4511708" cy="400110"/>
          </a:xfrm>
          <a:prstGeom prst="rect">
            <a:avLst/>
          </a:prstGeom>
          <a:noFill/>
        </p:spPr>
        <p:txBody>
          <a:bodyPr wrap="square" rtlCol="0">
            <a:spAutoFit/>
          </a:bodyPr>
          <a:lstStyle/>
          <a:p>
            <a:r>
              <a:rPr lang="fr-FR" sz="2000" b="1" dirty="0"/>
              <a:t>Fiche outil n°6 – Evaluation du potentiel</a:t>
            </a:r>
          </a:p>
        </p:txBody>
      </p:sp>
      <p:pic>
        <p:nvPicPr>
          <p:cNvPr id="30" name="Picture 4">
            <a:extLst>
              <a:ext uri="{FF2B5EF4-FFF2-40B4-BE49-F238E27FC236}">
                <a16:creationId xmlns:a16="http://schemas.microsoft.com/office/drawing/2014/main" id="{E09261DC-0C2E-11B3-29E5-40AF3C0D30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6257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156189"/>
            <a:ext cx="3849925" cy="830997"/>
          </a:xfrm>
          <a:prstGeom prst="rect">
            <a:avLst/>
          </a:prstGeom>
          <a:noFill/>
        </p:spPr>
        <p:txBody>
          <a:bodyPr wrap="square">
            <a:spAutoFit/>
          </a:bodyPr>
          <a:lstStyle/>
          <a:p>
            <a:r>
              <a:rPr lang="fr-FR" sz="2400" b="1" dirty="0">
                <a:solidFill>
                  <a:srgbClr val="727272"/>
                </a:solidFill>
              </a:rPr>
              <a:t>Estimer la valeur de son entreprise</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11" name="Rectangle 10">
            <a:extLst>
              <a:ext uri="{FF2B5EF4-FFF2-40B4-BE49-F238E27FC236}">
                <a16:creationId xmlns:a16="http://schemas.microsoft.com/office/drawing/2014/main" id="{52875D54-4A67-4783-98E8-E05347DF2742}"/>
              </a:ext>
            </a:extLst>
          </p:cNvPr>
          <p:cNvSpPr/>
          <p:nvPr/>
        </p:nvSpPr>
        <p:spPr>
          <a:xfrm>
            <a:off x="9215218" y="3316409"/>
            <a:ext cx="2647951" cy="3291314"/>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Rectangle 13">
            <a:extLst>
              <a:ext uri="{FF2B5EF4-FFF2-40B4-BE49-F238E27FC236}">
                <a16:creationId xmlns:a16="http://schemas.microsoft.com/office/drawing/2014/main" id="{25DFCE98-7D32-47E3-85B5-3079E6CF4F4C}"/>
              </a:ext>
            </a:extLst>
          </p:cNvPr>
          <p:cNvSpPr/>
          <p:nvPr/>
        </p:nvSpPr>
        <p:spPr>
          <a:xfrm flipH="1">
            <a:off x="350818" y="3316409"/>
            <a:ext cx="2647952" cy="3291314"/>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Rectangle 20">
            <a:extLst>
              <a:ext uri="{FF2B5EF4-FFF2-40B4-BE49-F238E27FC236}">
                <a16:creationId xmlns:a16="http://schemas.microsoft.com/office/drawing/2014/main" id="{066954C8-BB8E-427D-B34B-55E62A617646}"/>
              </a:ext>
            </a:extLst>
          </p:cNvPr>
          <p:cNvSpPr/>
          <p:nvPr/>
        </p:nvSpPr>
        <p:spPr>
          <a:xfrm flipH="1">
            <a:off x="3305619" y="3316409"/>
            <a:ext cx="2647950" cy="3291314"/>
          </a:xfrm>
          <a:prstGeom prst="rect">
            <a:avLst/>
          </a:prstGeom>
          <a:solidFill>
            <a:srgbClr val="6F4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a:extLst>
              <a:ext uri="{FF2B5EF4-FFF2-40B4-BE49-F238E27FC236}">
                <a16:creationId xmlns:a16="http://schemas.microsoft.com/office/drawing/2014/main" id="{1F3685A3-6F22-4A57-BAFC-CDFE99C4EBB5}"/>
              </a:ext>
            </a:extLst>
          </p:cNvPr>
          <p:cNvSpPr/>
          <p:nvPr/>
        </p:nvSpPr>
        <p:spPr>
          <a:xfrm flipH="1">
            <a:off x="6260417" y="3316409"/>
            <a:ext cx="2647951" cy="3291314"/>
          </a:xfrm>
          <a:prstGeom prst="rect">
            <a:avLst/>
          </a:prstGeom>
          <a:solidFill>
            <a:srgbClr val="E95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ZoneTexte 41">
            <a:extLst>
              <a:ext uri="{FF2B5EF4-FFF2-40B4-BE49-F238E27FC236}">
                <a16:creationId xmlns:a16="http://schemas.microsoft.com/office/drawing/2014/main" id="{E4529801-AF1E-4CA6-8F20-C73FA1AF4A32}"/>
              </a:ext>
            </a:extLst>
          </p:cNvPr>
          <p:cNvSpPr txBox="1"/>
          <p:nvPr/>
        </p:nvSpPr>
        <p:spPr>
          <a:xfrm>
            <a:off x="348557" y="1161269"/>
            <a:ext cx="11479373" cy="2031325"/>
          </a:xfrm>
          <a:prstGeom prst="rect">
            <a:avLst/>
          </a:prstGeom>
          <a:noFill/>
        </p:spPr>
        <p:txBody>
          <a:bodyPr wrap="square" rtlCol="0">
            <a:spAutoFit/>
          </a:bodyPr>
          <a:lstStyle/>
          <a:p>
            <a:pPr algn="just"/>
            <a:r>
              <a:rPr lang="fr-FR" dirty="0"/>
              <a:t>Pour estimer de façon précise la valeur de votre entreprise et fixer un prix de cession cohérent avec le marché, </a:t>
            </a:r>
            <a:r>
              <a:rPr lang="fr-FR" b="1" dirty="0"/>
              <a:t>il est nécessaire d’avoir recours à un professionnel </a:t>
            </a:r>
            <a:r>
              <a:rPr lang="fr-FR" dirty="0"/>
              <a:t>(un expert-comptable par exemple).</a:t>
            </a:r>
          </a:p>
          <a:p>
            <a:pPr algn="just"/>
            <a:r>
              <a:rPr lang="fr-FR" dirty="0"/>
              <a:t> </a:t>
            </a:r>
          </a:p>
          <a:p>
            <a:pPr algn="just"/>
            <a:r>
              <a:rPr lang="fr-FR" dirty="0"/>
              <a:t>Cependant, il est possible d’utiliser différentes méthodes pour avoir une valorisation moyenne. </a:t>
            </a:r>
            <a:r>
              <a:rPr lang="fr-FR" b="1" dirty="0"/>
              <a:t>Le fichier Excel ci-joint permet de générer automatiquement des estimations à partir des données comptables de l’entreprise. </a:t>
            </a:r>
          </a:p>
          <a:p>
            <a:pPr algn="just"/>
            <a:endParaRPr lang="fr-FR" dirty="0"/>
          </a:p>
          <a:p>
            <a:pPr algn="just"/>
            <a:r>
              <a:rPr lang="fr-FR" dirty="0"/>
              <a:t>Voici les quatre méthodes d’estimation les plus courantes : </a:t>
            </a:r>
          </a:p>
        </p:txBody>
      </p:sp>
      <p:sp>
        <p:nvSpPr>
          <p:cNvPr id="44" name="ZoneTexte 43">
            <a:extLst>
              <a:ext uri="{FF2B5EF4-FFF2-40B4-BE49-F238E27FC236}">
                <a16:creationId xmlns:a16="http://schemas.microsoft.com/office/drawing/2014/main" id="{F192CE62-9DEE-4E4D-AD9C-7DAED4B5F7B5}"/>
              </a:ext>
            </a:extLst>
          </p:cNvPr>
          <p:cNvSpPr txBox="1"/>
          <p:nvPr/>
        </p:nvSpPr>
        <p:spPr>
          <a:xfrm>
            <a:off x="348557" y="3548228"/>
            <a:ext cx="2636959" cy="338554"/>
          </a:xfrm>
          <a:prstGeom prst="rect">
            <a:avLst/>
          </a:prstGeom>
          <a:noFill/>
        </p:spPr>
        <p:txBody>
          <a:bodyPr wrap="square">
            <a:spAutoFit/>
          </a:bodyPr>
          <a:lstStyle/>
          <a:p>
            <a:pPr algn="ctr"/>
            <a:r>
              <a:rPr lang="fr-FR" sz="1600" b="1" dirty="0">
                <a:solidFill>
                  <a:schemeClr val="bg1"/>
                </a:solidFill>
              </a:rPr>
              <a:t>METHODE PATRIMONIALE</a:t>
            </a:r>
            <a:endParaRPr lang="fr-FR" sz="1600" b="1" dirty="0"/>
          </a:p>
        </p:txBody>
      </p:sp>
      <p:sp>
        <p:nvSpPr>
          <p:cNvPr id="45" name="ZoneTexte 44">
            <a:extLst>
              <a:ext uri="{FF2B5EF4-FFF2-40B4-BE49-F238E27FC236}">
                <a16:creationId xmlns:a16="http://schemas.microsoft.com/office/drawing/2014/main" id="{7BC7695A-3307-4731-B150-CA27DFADD3C9}"/>
              </a:ext>
            </a:extLst>
          </p:cNvPr>
          <p:cNvSpPr txBox="1"/>
          <p:nvPr/>
        </p:nvSpPr>
        <p:spPr>
          <a:xfrm>
            <a:off x="3316609" y="3409729"/>
            <a:ext cx="2625970" cy="584775"/>
          </a:xfrm>
          <a:prstGeom prst="rect">
            <a:avLst/>
          </a:prstGeom>
          <a:noFill/>
        </p:spPr>
        <p:txBody>
          <a:bodyPr wrap="square">
            <a:spAutoFit/>
          </a:bodyPr>
          <a:lstStyle/>
          <a:p>
            <a:pPr algn="ctr"/>
            <a:r>
              <a:rPr lang="fr-FR" sz="1600" b="1" dirty="0">
                <a:solidFill>
                  <a:schemeClr val="bg1"/>
                </a:solidFill>
              </a:rPr>
              <a:t>METHODE SUR LA RENTABILITE</a:t>
            </a:r>
            <a:endParaRPr lang="fr-FR" sz="1600" b="1" dirty="0"/>
          </a:p>
        </p:txBody>
      </p:sp>
      <p:sp>
        <p:nvSpPr>
          <p:cNvPr id="46" name="ZoneTexte 45">
            <a:extLst>
              <a:ext uri="{FF2B5EF4-FFF2-40B4-BE49-F238E27FC236}">
                <a16:creationId xmlns:a16="http://schemas.microsoft.com/office/drawing/2014/main" id="{BD5AFA2D-A08D-4D9C-A26D-73A2EAFE3574}"/>
              </a:ext>
            </a:extLst>
          </p:cNvPr>
          <p:cNvSpPr txBox="1"/>
          <p:nvPr/>
        </p:nvSpPr>
        <p:spPr>
          <a:xfrm>
            <a:off x="6267885" y="3409729"/>
            <a:ext cx="2625970" cy="584775"/>
          </a:xfrm>
          <a:prstGeom prst="rect">
            <a:avLst/>
          </a:prstGeom>
          <a:noFill/>
        </p:spPr>
        <p:txBody>
          <a:bodyPr wrap="square">
            <a:spAutoFit/>
          </a:bodyPr>
          <a:lstStyle/>
          <a:p>
            <a:pPr algn="ctr"/>
            <a:r>
              <a:rPr lang="fr-FR" sz="1600" b="1" dirty="0">
                <a:solidFill>
                  <a:schemeClr val="bg1"/>
                </a:solidFill>
              </a:rPr>
              <a:t>METHODE SUR LE CHIFFRE D’AFFAIRES</a:t>
            </a:r>
            <a:endParaRPr lang="fr-FR" sz="1600" b="1" dirty="0"/>
          </a:p>
        </p:txBody>
      </p:sp>
      <p:sp>
        <p:nvSpPr>
          <p:cNvPr id="47" name="ZoneTexte 46">
            <a:extLst>
              <a:ext uri="{FF2B5EF4-FFF2-40B4-BE49-F238E27FC236}">
                <a16:creationId xmlns:a16="http://schemas.microsoft.com/office/drawing/2014/main" id="{A700D9F5-FC1A-46E9-847F-7784FBBF6F47}"/>
              </a:ext>
            </a:extLst>
          </p:cNvPr>
          <p:cNvSpPr txBox="1"/>
          <p:nvPr/>
        </p:nvSpPr>
        <p:spPr>
          <a:xfrm>
            <a:off x="9237199" y="3548228"/>
            <a:ext cx="2625970" cy="338554"/>
          </a:xfrm>
          <a:prstGeom prst="rect">
            <a:avLst/>
          </a:prstGeom>
          <a:noFill/>
        </p:spPr>
        <p:txBody>
          <a:bodyPr wrap="square">
            <a:spAutoFit/>
          </a:bodyPr>
          <a:lstStyle/>
          <a:p>
            <a:pPr algn="ctr"/>
            <a:r>
              <a:rPr lang="fr-FR" sz="1600" b="1" dirty="0">
                <a:solidFill>
                  <a:schemeClr val="bg1"/>
                </a:solidFill>
              </a:rPr>
              <a:t>METHODE COMPARATIVE</a:t>
            </a:r>
            <a:endParaRPr lang="fr-FR" sz="1600" b="1" dirty="0"/>
          </a:p>
        </p:txBody>
      </p:sp>
      <p:sp>
        <p:nvSpPr>
          <p:cNvPr id="48" name="ZoneTexte 47">
            <a:extLst>
              <a:ext uri="{FF2B5EF4-FFF2-40B4-BE49-F238E27FC236}">
                <a16:creationId xmlns:a16="http://schemas.microsoft.com/office/drawing/2014/main" id="{3FC9E9DD-CB33-4A82-816D-60E9995E9A5F}"/>
              </a:ext>
            </a:extLst>
          </p:cNvPr>
          <p:cNvSpPr txBox="1"/>
          <p:nvPr/>
        </p:nvSpPr>
        <p:spPr>
          <a:xfrm>
            <a:off x="361809" y="4019171"/>
            <a:ext cx="2625969" cy="2308324"/>
          </a:xfrm>
          <a:prstGeom prst="rect">
            <a:avLst/>
          </a:prstGeom>
          <a:noFill/>
        </p:spPr>
        <p:txBody>
          <a:bodyPr wrap="square" rtlCol="0">
            <a:spAutoFit/>
          </a:bodyPr>
          <a:lstStyle/>
          <a:p>
            <a:r>
              <a:rPr lang="fr-FR" sz="1600" dirty="0">
                <a:solidFill>
                  <a:schemeClr val="bg1"/>
                </a:solidFill>
              </a:rPr>
              <a:t>Avec cette méthode on estime la valeur de l’entreprise grâce à l’actif net comptable.</a:t>
            </a:r>
          </a:p>
          <a:p>
            <a:endParaRPr lang="fr-FR" sz="1600" dirty="0">
              <a:solidFill>
                <a:schemeClr val="bg1"/>
              </a:solidFill>
            </a:endParaRPr>
          </a:p>
          <a:p>
            <a:r>
              <a:rPr lang="fr-FR" sz="1600" dirty="0">
                <a:solidFill>
                  <a:schemeClr val="bg1"/>
                </a:solidFill>
              </a:rPr>
              <a:t>On le calcul à partir de la valeur des biens inscrits au bilan moins le montant des dettes . </a:t>
            </a:r>
          </a:p>
        </p:txBody>
      </p:sp>
      <p:sp>
        <p:nvSpPr>
          <p:cNvPr id="49" name="ZoneTexte 48">
            <a:extLst>
              <a:ext uri="{FF2B5EF4-FFF2-40B4-BE49-F238E27FC236}">
                <a16:creationId xmlns:a16="http://schemas.microsoft.com/office/drawing/2014/main" id="{A5A7D526-5085-48CC-A4A3-91F37BD6B16F}"/>
              </a:ext>
            </a:extLst>
          </p:cNvPr>
          <p:cNvSpPr txBox="1"/>
          <p:nvPr/>
        </p:nvSpPr>
        <p:spPr>
          <a:xfrm>
            <a:off x="3349588" y="4019171"/>
            <a:ext cx="2625969" cy="2092881"/>
          </a:xfrm>
          <a:prstGeom prst="rect">
            <a:avLst/>
          </a:prstGeom>
          <a:noFill/>
        </p:spPr>
        <p:txBody>
          <a:bodyPr wrap="square" rtlCol="0">
            <a:spAutoFit/>
          </a:bodyPr>
          <a:lstStyle/>
          <a:p>
            <a:r>
              <a:rPr lang="fr-FR" sz="1600" dirty="0">
                <a:solidFill>
                  <a:schemeClr val="bg1"/>
                </a:solidFill>
              </a:rPr>
              <a:t>Cette méthode permet de valoriser son entreprise par rapport à sa rentabilité en appliquant un coefficient sur l’Excédent Brut d’Exploitation qui varie selon son secteur d’activité.</a:t>
            </a:r>
          </a:p>
          <a:p>
            <a:endParaRPr lang="fr-FR" sz="1600" dirty="0">
              <a:solidFill>
                <a:schemeClr val="bg1"/>
              </a:solidFill>
            </a:endParaRPr>
          </a:p>
        </p:txBody>
      </p:sp>
      <p:sp>
        <p:nvSpPr>
          <p:cNvPr id="50" name="ZoneTexte 49">
            <a:extLst>
              <a:ext uri="{FF2B5EF4-FFF2-40B4-BE49-F238E27FC236}">
                <a16:creationId xmlns:a16="http://schemas.microsoft.com/office/drawing/2014/main" id="{78F76A2B-A4C4-432D-8D4F-B74744B898D4}"/>
              </a:ext>
            </a:extLst>
          </p:cNvPr>
          <p:cNvSpPr txBox="1"/>
          <p:nvPr/>
        </p:nvSpPr>
        <p:spPr>
          <a:xfrm>
            <a:off x="6326375" y="4022400"/>
            <a:ext cx="2625969" cy="2585323"/>
          </a:xfrm>
          <a:prstGeom prst="rect">
            <a:avLst/>
          </a:prstGeom>
          <a:noFill/>
        </p:spPr>
        <p:txBody>
          <a:bodyPr wrap="square" rtlCol="0">
            <a:spAutoFit/>
          </a:bodyPr>
          <a:lstStyle/>
          <a:p>
            <a:r>
              <a:rPr lang="fr-FR" sz="1600" dirty="0">
                <a:solidFill>
                  <a:schemeClr val="bg1"/>
                </a:solidFill>
              </a:rPr>
              <a:t>La méthode la plus simple pour obtenir une estimation de la valeur de son fonds de commerce. </a:t>
            </a:r>
          </a:p>
          <a:p>
            <a:endParaRPr lang="fr-FR" sz="1600" dirty="0">
              <a:solidFill>
                <a:schemeClr val="bg1"/>
              </a:solidFill>
            </a:endParaRPr>
          </a:p>
          <a:p>
            <a:r>
              <a:rPr lang="fr-FR" sz="1600" dirty="0">
                <a:solidFill>
                  <a:schemeClr val="bg1"/>
                </a:solidFill>
              </a:rPr>
              <a:t>On détermine une fourchette haute et une fourchette basse en fonction d’un pourcentage du CA</a:t>
            </a:r>
          </a:p>
          <a:p>
            <a:endParaRPr lang="fr-FR" sz="1600" dirty="0">
              <a:solidFill>
                <a:schemeClr val="bg1"/>
              </a:solidFill>
            </a:endParaRPr>
          </a:p>
        </p:txBody>
      </p:sp>
      <p:sp>
        <p:nvSpPr>
          <p:cNvPr id="51" name="ZoneTexte 50">
            <a:extLst>
              <a:ext uri="{FF2B5EF4-FFF2-40B4-BE49-F238E27FC236}">
                <a16:creationId xmlns:a16="http://schemas.microsoft.com/office/drawing/2014/main" id="{DB11171D-BCA2-45F3-853F-3225269A23BC}"/>
              </a:ext>
            </a:extLst>
          </p:cNvPr>
          <p:cNvSpPr txBox="1"/>
          <p:nvPr/>
        </p:nvSpPr>
        <p:spPr>
          <a:xfrm>
            <a:off x="9259187" y="4013861"/>
            <a:ext cx="2625969" cy="1600438"/>
          </a:xfrm>
          <a:prstGeom prst="rect">
            <a:avLst/>
          </a:prstGeom>
          <a:noFill/>
        </p:spPr>
        <p:txBody>
          <a:bodyPr wrap="square" rtlCol="0">
            <a:spAutoFit/>
          </a:bodyPr>
          <a:lstStyle/>
          <a:p>
            <a:r>
              <a:rPr lang="fr-FR" sz="1600" dirty="0">
                <a:solidFill>
                  <a:schemeClr val="bg1"/>
                </a:solidFill>
              </a:rPr>
              <a:t>La méthode par comparaison permet d’estimer la valeur de son entreprise en fonction d’autres entreprises semblables. </a:t>
            </a:r>
          </a:p>
          <a:p>
            <a:endParaRPr lang="fr-FR" sz="1600" dirty="0">
              <a:solidFill>
                <a:schemeClr val="bg1"/>
              </a:solidFill>
            </a:endParaRPr>
          </a:p>
        </p:txBody>
      </p:sp>
      <p:sp>
        <p:nvSpPr>
          <p:cNvPr id="25" name="Rectangle 24">
            <a:extLst>
              <a:ext uri="{FF2B5EF4-FFF2-40B4-BE49-F238E27FC236}">
                <a16:creationId xmlns:a16="http://schemas.microsoft.com/office/drawing/2014/main" id="{BE0B7C5B-0248-E1D2-1B9A-A5D90D9B94B4}"/>
              </a:ext>
            </a:extLst>
          </p:cNvPr>
          <p:cNvSpPr/>
          <p:nvPr/>
        </p:nvSpPr>
        <p:spPr>
          <a:xfrm>
            <a:off x="7033533" y="299705"/>
            <a:ext cx="4968865"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2ED89E71-06E5-86C3-98CA-B05E2DB9D47F}"/>
              </a:ext>
            </a:extLst>
          </p:cNvPr>
          <p:cNvSpPr txBox="1"/>
          <p:nvPr/>
        </p:nvSpPr>
        <p:spPr>
          <a:xfrm>
            <a:off x="7605145" y="487807"/>
            <a:ext cx="4511708" cy="400110"/>
          </a:xfrm>
          <a:prstGeom prst="rect">
            <a:avLst/>
          </a:prstGeom>
          <a:noFill/>
        </p:spPr>
        <p:txBody>
          <a:bodyPr wrap="square" rtlCol="0">
            <a:spAutoFit/>
          </a:bodyPr>
          <a:lstStyle/>
          <a:p>
            <a:r>
              <a:rPr lang="fr-FR" sz="2000" b="1" dirty="0"/>
              <a:t>Fiche outil n°7 – Estimation de la valeur</a:t>
            </a:r>
          </a:p>
        </p:txBody>
      </p:sp>
      <p:pic>
        <p:nvPicPr>
          <p:cNvPr id="2050" name="Picture 2" descr="Excel Spreadsheet Icon #226213 - Free Icons Library">
            <a:extLst>
              <a:ext uri="{FF2B5EF4-FFF2-40B4-BE49-F238E27FC236}">
                <a16:creationId xmlns:a16="http://schemas.microsoft.com/office/drawing/2014/main" id="{C96D7815-8D3B-304E-7701-AD4D3AD8DF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4823" y="298807"/>
            <a:ext cx="711850" cy="711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554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0">
                <a:srgbClr val="00379E"/>
              </a:gs>
              <a:gs pos="100000">
                <a:srgbClr val="FF5A5E"/>
              </a:gs>
            </a:gsLst>
            <a:lin ang="5400000" scaled="1"/>
          </a:grad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a:extLst>
              <a:ext uri="{FF2B5EF4-FFF2-40B4-BE49-F238E27FC236}">
                <a16:creationId xmlns:a16="http://schemas.microsoft.com/office/drawing/2014/main" id="{92E6C6B2-C847-4017-AF2E-8F914CFF9CA3}"/>
              </a:ext>
            </a:extLst>
          </p:cNvPr>
          <p:cNvGrpSpPr/>
          <p:nvPr/>
        </p:nvGrpSpPr>
        <p:grpSpPr>
          <a:xfrm>
            <a:off x="3640842" y="1851645"/>
            <a:ext cx="4910316" cy="3154710"/>
            <a:chOff x="3667626" y="1678144"/>
            <a:chExt cx="4910316"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524895" y="2167991"/>
              <a:ext cx="3053047" cy="2123658"/>
            </a:xfrm>
            <a:prstGeom prst="rect">
              <a:avLst/>
            </a:prstGeom>
            <a:noFill/>
          </p:spPr>
          <p:txBody>
            <a:bodyPr wrap="square">
              <a:spAutoFit/>
            </a:bodyPr>
            <a:lstStyle/>
            <a:p>
              <a:r>
                <a:rPr lang="fr-FR" sz="4400" dirty="0">
                  <a:solidFill>
                    <a:schemeClr val="bg1"/>
                  </a:solidFill>
                </a:rPr>
                <a:t>CREATION DU PLAN DE CESSION</a:t>
              </a:r>
            </a:p>
          </p:txBody>
        </p:sp>
        <p:sp>
          <p:nvSpPr>
            <p:cNvPr id="8" name="ZoneTexte 7">
              <a:extLst>
                <a:ext uri="{FF2B5EF4-FFF2-40B4-BE49-F238E27FC236}">
                  <a16:creationId xmlns:a16="http://schemas.microsoft.com/office/drawing/2014/main" id="{A4321E0F-FC19-4E75-B56D-97BEC72D8DC9}"/>
                </a:ext>
              </a:extLst>
            </p:cNvPr>
            <p:cNvSpPr txBox="1"/>
            <p:nvPr/>
          </p:nvSpPr>
          <p:spPr>
            <a:xfrm>
              <a:off x="3667626" y="1678144"/>
              <a:ext cx="1638688"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3</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349855" y="2381024"/>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63708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156189"/>
            <a:ext cx="3849925" cy="830997"/>
          </a:xfrm>
          <a:prstGeom prst="rect">
            <a:avLst/>
          </a:prstGeom>
          <a:noFill/>
        </p:spPr>
        <p:txBody>
          <a:bodyPr wrap="square">
            <a:spAutoFit/>
          </a:bodyPr>
          <a:lstStyle/>
          <a:p>
            <a:r>
              <a:rPr lang="fr-FR" sz="2400" b="1" dirty="0">
                <a:solidFill>
                  <a:srgbClr val="727272"/>
                </a:solidFill>
              </a:rPr>
              <a:t>Choisir son ou ses modes de transmission</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5" name="Rectangle 4">
            <a:extLst>
              <a:ext uri="{FF2B5EF4-FFF2-40B4-BE49-F238E27FC236}">
                <a16:creationId xmlns:a16="http://schemas.microsoft.com/office/drawing/2014/main" id="{DB23A7ED-0EA9-4A28-828F-FA089DAE0F12}"/>
              </a:ext>
            </a:extLst>
          </p:cNvPr>
          <p:cNvSpPr/>
          <p:nvPr/>
        </p:nvSpPr>
        <p:spPr>
          <a:xfrm>
            <a:off x="9448390" y="2983725"/>
            <a:ext cx="2312769" cy="825784"/>
          </a:xfrm>
          <a:prstGeom prst="rect">
            <a:avLst/>
          </a:prstGeom>
          <a:solidFill>
            <a:srgbClr val="E95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Location gérance</a:t>
            </a:r>
          </a:p>
        </p:txBody>
      </p:sp>
      <p:sp>
        <p:nvSpPr>
          <p:cNvPr id="6" name="Rectangle 5">
            <a:extLst>
              <a:ext uri="{FF2B5EF4-FFF2-40B4-BE49-F238E27FC236}">
                <a16:creationId xmlns:a16="http://schemas.microsoft.com/office/drawing/2014/main" id="{59474488-74D7-4EB4-A1E7-6064271CC6BD}"/>
              </a:ext>
            </a:extLst>
          </p:cNvPr>
          <p:cNvSpPr/>
          <p:nvPr/>
        </p:nvSpPr>
        <p:spPr>
          <a:xfrm flipH="1">
            <a:off x="9448390" y="1057141"/>
            <a:ext cx="2312769" cy="825784"/>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Vente des murs et du fonds de commerce</a:t>
            </a:r>
          </a:p>
        </p:txBody>
      </p:sp>
      <p:sp>
        <p:nvSpPr>
          <p:cNvPr id="10" name="Rectangle 9">
            <a:extLst>
              <a:ext uri="{FF2B5EF4-FFF2-40B4-BE49-F238E27FC236}">
                <a16:creationId xmlns:a16="http://schemas.microsoft.com/office/drawing/2014/main" id="{D8F77FFF-243D-42C1-A780-FA10A5CC7042}"/>
              </a:ext>
            </a:extLst>
          </p:cNvPr>
          <p:cNvSpPr/>
          <p:nvPr/>
        </p:nvSpPr>
        <p:spPr>
          <a:xfrm flipH="1">
            <a:off x="9448390" y="4346993"/>
            <a:ext cx="2312769" cy="825784"/>
          </a:xfrm>
          <a:prstGeom prst="rect">
            <a:avLst/>
          </a:prstGeom>
          <a:solidFill>
            <a:srgbClr val="6F4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Vente des murs sans fonds de commerce</a:t>
            </a:r>
          </a:p>
        </p:txBody>
      </p:sp>
      <p:sp>
        <p:nvSpPr>
          <p:cNvPr id="11" name="Rectangle 10">
            <a:extLst>
              <a:ext uri="{FF2B5EF4-FFF2-40B4-BE49-F238E27FC236}">
                <a16:creationId xmlns:a16="http://schemas.microsoft.com/office/drawing/2014/main" id="{062BCD53-D195-4B9D-833C-DBE59DC83940}"/>
              </a:ext>
            </a:extLst>
          </p:cNvPr>
          <p:cNvSpPr/>
          <p:nvPr/>
        </p:nvSpPr>
        <p:spPr>
          <a:xfrm flipH="1">
            <a:off x="9448391" y="2026005"/>
            <a:ext cx="2312768" cy="825784"/>
          </a:xfrm>
          <a:prstGeom prst="rect">
            <a:avLst/>
          </a:prstGeom>
          <a:solidFill>
            <a:srgbClr val="B650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Vente du fonds de commerce + location</a:t>
            </a:r>
          </a:p>
        </p:txBody>
      </p:sp>
      <p:sp>
        <p:nvSpPr>
          <p:cNvPr id="16" name="Rectangle 15">
            <a:extLst>
              <a:ext uri="{FF2B5EF4-FFF2-40B4-BE49-F238E27FC236}">
                <a16:creationId xmlns:a16="http://schemas.microsoft.com/office/drawing/2014/main" id="{34130257-940E-41E7-A8C4-CDDE206CCD1E}"/>
              </a:ext>
            </a:extLst>
          </p:cNvPr>
          <p:cNvSpPr/>
          <p:nvPr/>
        </p:nvSpPr>
        <p:spPr>
          <a:xfrm>
            <a:off x="9448390" y="5319529"/>
            <a:ext cx="2312769" cy="825784"/>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Location des murs</a:t>
            </a:r>
          </a:p>
        </p:txBody>
      </p:sp>
      <p:sp>
        <p:nvSpPr>
          <p:cNvPr id="2" name="Parenthèse ouvrante 1">
            <a:extLst>
              <a:ext uri="{FF2B5EF4-FFF2-40B4-BE49-F238E27FC236}">
                <a16:creationId xmlns:a16="http://schemas.microsoft.com/office/drawing/2014/main" id="{B5D4BEE3-5393-437F-A179-5AB42CE579DC}"/>
              </a:ext>
            </a:extLst>
          </p:cNvPr>
          <p:cNvSpPr/>
          <p:nvPr/>
        </p:nvSpPr>
        <p:spPr>
          <a:xfrm>
            <a:off x="9157061" y="893194"/>
            <a:ext cx="556591" cy="3053867"/>
          </a:xfrm>
          <a:prstGeom prst="leftBracket">
            <a:avLst/>
          </a:prstGeom>
          <a:ln w="76200">
            <a:solidFill>
              <a:srgbClr val="12399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0" name="Parenthèse ouvrante 19">
            <a:extLst>
              <a:ext uri="{FF2B5EF4-FFF2-40B4-BE49-F238E27FC236}">
                <a16:creationId xmlns:a16="http://schemas.microsoft.com/office/drawing/2014/main" id="{6D0821F8-D415-48BA-AC3C-9CF11871572B}"/>
              </a:ext>
            </a:extLst>
          </p:cNvPr>
          <p:cNvSpPr/>
          <p:nvPr/>
        </p:nvSpPr>
        <p:spPr>
          <a:xfrm>
            <a:off x="9170094" y="4201413"/>
            <a:ext cx="556591" cy="2085405"/>
          </a:xfrm>
          <a:prstGeom prst="leftBracket">
            <a:avLst/>
          </a:prstGeom>
          <a:ln w="76200">
            <a:solidFill>
              <a:srgbClr val="12399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8" name="ZoneTexte 27">
            <a:extLst>
              <a:ext uri="{FF2B5EF4-FFF2-40B4-BE49-F238E27FC236}">
                <a16:creationId xmlns:a16="http://schemas.microsoft.com/office/drawing/2014/main" id="{7DAEA633-E182-407D-9AED-CBE0F3C0CD08}"/>
              </a:ext>
            </a:extLst>
          </p:cNvPr>
          <p:cNvSpPr txBox="1"/>
          <p:nvPr/>
        </p:nvSpPr>
        <p:spPr>
          <a:xfrm>
            <a:off x="495627" y="1308284"/>
            <a:ext cx="8251645" cy="2862322"/>
          </a:xfrm>
          <a:prstGeom prst="rect">
            <a:avLst/>
          </a:prstGeom>
          <a:noFill/>
        </p:spPr>
        <p:txBody>
          <a:bodyPr wrap="square" rtlCol="0">
            <a:spAutoFit/>
          </a:bodyPr>
          <a:lstStyle/>
          <a:p>
            <a:r>
              <a:rPr lang="fr-FR" sz="2000" dirty="0"/>
              <a:t>Il est important de choisir son ou ses modes de transmission avant de rentrer en négociation avec de potentiels acquéreurs. Cela permettra s’accorder plus facilement sur la chose et le prix.</a:t>
            </a:r>
          </a:p>
          <a:p>
            <a:endParaRPr lang="fr-FR" sz="2000" dirty="0"/>
          </a:p>
          <a:p>
            <a:r>
              <a:rPr lang="fr-FR" sz="2000" dirty="0"/>
              <a:t>Plus les modes de transmission seront variés, plus les acquéreurs potentiels seront nombreux. </a:t>
            </a:r>
          </a:p>
          <a:p>
            <a:endParaRPr lang="fr-FR" sz="2000" dirty="0"/>
          </a:p>
          <a:p>
            <a:r>
              <a:rPr lang="fr-FR" sz="2000" dirty="0"/>
              <a:t>Pour une transmission progressive, il est possible de débuter par un contrat de location gérance puis de vendre ensuite le fonds de commerce ou les murs.</a:t>
            </a:r>
          </a:p>
        </p:txBody>
      </p:sp>
      <p:cxnSp>
        <p:nvCxnSpPr>
          <p:cNvPr id="46" name="Connecteur droit avec flèche 45">
            <a:extLst>
              <a:ext uri="{FF2B5EF4-FFF2-40B4-BE49-F238E27FC236}">
                <a16:creationId xmlns:a16="http://schemas.microsoft.com/office/drawing/2014/main" id="{C1A06562-3F31-4A17-A693-65EEF072D269}"/>
              </a:ext>
            </a:extLst>
          </p:cNvPr>
          <p:cNvCxnSpPr/>
          <p:nvPr/>
        </p:nvCxnSpPr>
        <p:spPr>
          <a:xfrm>
            <a:off x="5025098" y="6133283"/>
            <a:ext cx="551542"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036E210-9A74-C944-4F5F-1B913B2BEB63}"/>
              </a:ext>
            </a:extLst>
          </p:cNvPr>
          <p:cNvSpPr/>
          <p:nvPr/>
        </p:nvSpPr>
        <p:spPr>
          <a:xfrm>
            <a:off x="539363" y="5872585"/>
            <a:ext cx="4968865"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6BDB29C5-6F44-C3B4-3C8D-F2C3016B190C}"/>
              </a:ext>
            </a:extLst>
          </p:cNvPr>
          <p:cNvSpPr txBox="1"/>
          <p:nvPr/>
        </p:nvSpPr>
        <p:spPr>
          <a:xfrm>
            <a:off x="1110975" y="6060687"/>
            <a:ext cx="4511708" cy="400110"/>
          </a:xfrm>
          <a:prstGeom prst="rect">
            <a:avLst/>
          </a:prstGeom>
          <a:noFill/>
        </p:spPr>
        <p:txBody>
          <a:bodyPr wrap="square" rtlCol="0">
            <a:spAutoFit/>
          </a:bodyPr>
          <a:lstStyle/>
          <a:p>
            <a:r>
              <a:rPr lang="fr-FR" sz="2000" b="1" dirty="0"/>
              <a:t>Fiche outil n°8 – Modes de transmission</a:t>
            </a:r>
          </a:p>
        </p:txBody>
      </p:sp>
      <p:pic>
        <p:nvPicPr>
          <p:cNvPr id="26" name="Picture 4">
            <a:extLst>
              <a:ext uri="{FF2B5EF4-FFF2-40B4-BE49-F238E27FC236}">
                <a16:creationId xmlns:a16="http://schemas.microsoft.com/office/drawing/2014/main" id="{E6EE1A0C-4780-37B2-D0CD-875DD95920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952" y="5909651"/>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8DC7ECED-53CD-F75C-4F34-31F60E7633F6}"/>
              </a:ext>
            </a:extLst>
          </p:cNvPr>
          <p:cNvSpPr/>
          <p:nvPr/>
        </p:nvSpPr>
        <p:spPr>
          <a:xfrm>
            <a:off x="539363" y="4306188"/>
            <a:ext cx="6268495" cy="1292831"/>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b="1" u="sng" dirty="0"/>
              <a:t>Le crédit-vendeur : </a:t>
            </a:r>
          </a:p>
          <a:p>
            <a:r>
              <a:rPr lang="fr-FR" dirty="0"/>
              <a:t>Pour faciliter l’acquisition du bien par le futur acquéreur, il est possible de recourir au crédit-vendeur. Il s’agit d’un prêt directement accordé entre le vendeur et l’acheteur.  </a:t>
            </a:r>
          </a:p>
        </p:txBody>
      </p:sp>
    </p:spTree>
    <p:extLst>
      <p:ext uri="{BB962C8B-B14F-4D97-AF65-F5344CB8AC3E}">
        <p14:creationId xmlns:p14="http://schemas.microsoft.com/office/powerpoint/2010/main" val="2752462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156189"/>
            <a:ext cx="3849925" cy="830997"/>
          </a:xfrm>
          <a:prstGeom prst="rect">
            <a:avLst/>
          </a:prstGeom>
          <a:noFill/>
        </p:spPr>
        <p:txBody>
          <a:bodyPr wrap="square">
            <a:spAutoFit/>
          </a:bodyPr>
          <a:lstStyle/>
          <a:p>
            <a:r>
              <a:rPr lang="fr-FR" sz="2400" b="1" dirty="0">
                <a:solidFill>
                  <a:srgbClr val="727272"/>
                </a:solidFill>
              </a:rPr>
              <a:t>Créer son dossier de présentation</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pic>
        <p:nvPicPr>
          <p:cNvPr id="3" name="Image 2">
            <a:extLst>
              <a:ext uri="{FF2B5EF4-FFF2-40B4-BE49-F238E27FC236}">
                <a16:creationId xmlns:a16="http://schemas.microsoft.com/office/drawing/2014/main" id="{AD69B5DE-EE7E-438A-9C25-F6BED1BE08BA}"/>
              </a:ext>
            </a:extLst>
          </p:cNvPr>
          <p:cNvPicPr>
            <a:picLocks noChangeAspect="1"/>
          </p:cNvPicPr>
          <p:nvPr/>
        </p:nvPicPr>
        <p:blipFill rotWithShape="1">
          <a:blip r:embed="rId3"/>
          <a:srcRect l="37739" t="14377" r="3214" b="10668"/>
          <a:stretch/>
        </p:blipFill>
        <p:spPr>
          <a:xfrm>
            <a:off x="5589639" y="1143375"/>
            <a:ext cx="6210475" cy="4432291"/>
          </a:xfrm>
          <a:prstGeom prst="rect">
            <a:avLst/>
          </a:prstGeom>
          <a:ln>
            <a:noFill/>
          </a:ln>
          <a:effectLst>
            <a:outerShdw blurRad="292100" dist="139700" dir="2700000" algn="tl" rotWithShape="0">
              <a:srgbClr val="333333">
                <a:alpha val="65000"/>
              </a:srgbClr>
            </a:outerShdw>
          </a:effectLst>
        </p:spPr>
      </p:pic>
      <p:sp>
        <p:nvSpPr>
          <p:cNvPr id="10" name="ZoneTexte 9">
            <a:extLst>
              <a:ext uri="{FF2B5EF4-FFF2-40B4-BE49-F238E27FC236}">
                <a16:creationId xmlns:a16="http://schemas.microsoft.com/office/drawing/2014/main" id="{805E29ED-A4B6-405B-94AF-4CF69AB82D22}"/>
              </a:ext>
            </a:extLst>
          </p:cNvPr>
          <p:cNvSpPr txBox="1"/>
          <p:nvPr/>
        </p:nvSpPr>
        <p:spPr>
          <a:xfrm>
            <a:off x="355034" y="1616792"/>
            <a:ext cx="4850308" cy="3477875"/>
          </a:xfrm>
          <a:prstGeom prst="rect">
            <a:avLst/>
          </a:prstGeom>
          <a:noFill/>
        </p:spPr>
        <p:txBody>
          <a:bodyPr wrap="square" rtlCol="0">
            <a:spAutoFit/>
          </a:bodyPr>
          <a:lstStyle/>
          <a:p>
            <a:pPr algn="just"/>
            <a:r>
              <a:rPr lang="fr-FR" sz="2000" dirty="0"/>
              <a:t>Un potentiel acquéreur peut avoir plusieurs cibles, il est donc important de se démarquer et de montrer tout le potentiel de son affaire. Pour cela, il est possible de remettre aux candidats une présentation claire  et soignée de son entreprise. </a:t>
            </a:r>
          </a:p>
          <a:p>
            <a:pPr algn="just"/>
            <a:endParaRPr lang="fr-FR" sz="2000" dirty="0"/>
          </a:p>
          <a:p>
            <a:pPr algn="just"/>
            <a:r>
              <a:rPr lang="fr-FR" sz="2000" dirty="0"/>
              <a:t>Le document ci-joint est un modèle de présentation à remplir intégrant l’essentiel des points à ne pas oublier. </a:t>
            </a:r>
          </a:p>
          <a:p>
            <a:pPr algn="just"/>
            <a:endParaRPr lang="fr-FR" sz="2000" dirty="0"/>
          </a:p>
        </p:txBody>
      </p:sp>
      <p:pic>
        <p:nvPicPr>
          <p:cNvPr id="2052" name="Picture 4" descr="Le Village, commerce sur Message In A Window">
            <a:extLst>
              <a:ext uri="{FF2B5EF4-FFF2-40B4-BE49-F238E27FC236}">
                <a16:creationId xmlns:a16="http://schemas.microsoft.com/office/drawing/2014/main" id="{CA02E123-D81E-AB86-0438-45B92984F11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5816"/>
          <a:stretch/>
        </p:blipFill>
        <p:spPr bwMode="auto">
          <a:xfrm>
            <a:off x="5941924" y="2315498"/>
            <a:ext cx="2464655" cy="1383223"/>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necteur droit avec flèche 12">
            <a:extLst>
              <a:ext uri="{FF2B5EF4-FFF2-40B4-BE49-F238E27FC236}">
                <a16:creationId xmlns:a16="http://schemas.microsoft.com/office/drawing/2014/main" id="{8FBB9CA0-0E0D-3545-79C3-F54E5CF6DADA}"/>
              </a:ext>
            </a:extLst>
          </p:cNvPr>
          <p:cNvCxnSpPr/>
          <p:nvPr/>
        </p:nvCxnSpPr>
        <p:spPr>
          <a:xfrm>
            <a:off x="4884505" y="5988983"/>
            <a:ext cx="551542"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1858AA86-F32D-43D6-B9E4-37E8170AB280}"/>
              </a:ext>
            </a:extLst>
          </p:cNvPr>
          <p:cNvSpPr/>
          <p:nvPr/>
        </p:nvSpPr>
        <p:spPr>
          <a:xfrm>
            <a:off x="347445" y="5725558"/>
            <a:ext cx="5083320"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a:extLst>
              <a:ext uri="{FF2B5EF4-FFF2-40B4-BE49-F238E27FC236}">
                <a16:creationId xmlns:a16="http://schemas.microsoft.com/office/drawing/2014/main" id="{3FCAD71C-4701-BB38-915D-1AC777E286B0}"/>
              </a:ext>
            </a:extLst>
          </p:cNvPr>
          <p:cNvSpPr txBox="1"/>
          <p:nvPr/>
        </p:nvSpPr>
        <p:spPr>
          <a:xfrm>
            <a:off x="919057" y="5913660"/>
            <a:ext cx="4511708" cy="400110"/>
          </a:xfrm>
          <a:prstGeom prst="rect">
            <a:avLst/>
          </a:prstGeom>
          <a:noFill/>
        </p:spPr>
        <p:txBody>
          <a:bodyPr wrap="square" rtlCol="0">
            <a:spAutoFit/>
          </a:bodyPr>
          <a:lstStyle/>
          <a:p>
            <a:r>
              <a:rPr lang="fr-FR" sz="2000" b="1" dirty="0"/>
              <a:t>Fiche outil n°9 – Dossier de présentation</a:t>
            </a:r>
          </a:p>
        </p:txBody>
      </p:sp>
      <p:pic>
        <p:nvPicPr>
          <p:cNvPr id="16" name="Picture 4">
            <a:extLst>
              <a:ext uri="{FF2B5EF4-FFF2-40B4-BE49-F238E27FC236}">
                <a16:creationId xmlns:a16="http://schemas.microsoft.com/office/drawing/2014/main" id="{945695CE-D898-6E6A-A858-626832F9ED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034" y="5762624"/>
            <a:ext cx="608220" cy="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819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156189"/>
            <a:ext cx="3849925" cy="830997"/>
          </a:xfrm>
          <a:prstGeom prst="rect">
            <a:avLst/>
          </a:prstGeom>
          <a:noFill/>
        </p:spPr>
        <p:txBody>
          <a:bodyPr wrap="square">
            <a:spAutoFit/>
          </a:bodyPr>
          <a:lstStyle/>
          <a:p>
            <a:r>
              <a:rPr lang="fr-FR" sz="2400" b="1" dirty="0">
                <a:solidFill>
                  <a:srgbClr val="727272"/>
                </a:solidFill>
              </a:rPr>
              <a:t>Rédiger la lettre de confidentialité </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3">
            <a:duotone>
              <a:schemeClr val="accent3">
                <a:shade val="45000"/>
                <a:satMod val="135000"/>
              </a:schemeClr>
              <a:prstClr val="white"/>
            </a:duotone>
          </a:blip>
          <a:stretch>
            <a:fillRect/>
          </a:stretch>
        </p:blipFill>
        <p:spPr>
          <a:xfrm>
            <a:off x="75147" y="133784"/>
            <a:ext cx="825784" cy="825784"/>
          </a:xfrm>
          <a:prstGeom prst="rect">
            <a:avLst/>
          </a:prstGeom>
        </p:spPr>
      </p:pic>
      <p:pic>
        <p:nvPicPr>
          <p:cNvPr id="3" name="Image 2">
            <a:extLst>
              <a:ext uri="{FF2B5EF4-FFF2-40B4-BE49-F238E27FC236}">
                <a16:creationId xmlns:a16="http://schemas.microsoft.com/office/drawing/2014/main" id="{7434EE39-1477-4A48-B56C-4321BE2B7F03}"/>
              </a:ext>
            </a:extLst>
          </p:cNvPr>
          <p:cNvPicPr>
            <a:picLocks noChangeAspect="1"/>
          </p:cNvPicPr>
          <p:nvPr/>
        </p:nvPicPr>
        <p:blipFill rotWithShape="1">
          <a:blip r:embed="rId4"/>
          <a:srcRect l="30349" t="754" r="30477" b="754"/>
          <a:stretch/>
        </p:blipFill>
        <p:spPr>
          <a:xfrm>
            <a:off x="7211961" y="326416"/>
            <a:ext cx="4389740" cy="6205168"/>
          </a:xfrm>
          <a:prstGeom prst="rect">
            <a:avLst/>
          </a:prstGeom>
          <a:ln>
            <a:noFill/>
          </a:ln>
          <a:effectLst>
            <a:outerShdw blurRad="292100" dist="139700" dir="2700000" algn="tl" rotWithShape="0">
              <a:srgbClr val="333333">
                <a:alpha val="65000"/>
              </a:srgbClr>
            </a:outerShdw>
          </a:effectLst>
        </p:spPr>
      </p:pic>
      <p:sp>
        <p:nvSpPr>
          <p:cNvPr id="11" name="ZoneTexte 10">
            <a:extLst>
              <a:ext uri="{FF2B5EF4-FFF2-40B4-BE49-F238E27FC236}">
                <a16:creationId xmlns:a16="http://schemas.microsoft.com/office/drawing/2014/main" id="{5F54F083-EEF2-4657-B587-4BD05214E4BF}"/>
              </a:ext>
            </a:extLst>
          </p:cNvPr>
          <p:cNvSpPr txBox="1"/>
          <p:nvPr/>
        </p:nvSpPr>
        <p:spPr>
          <a:xfrm>
            <a:off x="488039" y="1843950"/>
            <a:ext cx="6049065" cy="3170099"/>
          </a:xfrm>
          <a:prstGeom prst="rect">
            <a:avLst/>
          </a:prstGeom>
          <a:noFill/>
        </p:spPr>
        <p:txBody>
          <a:bodyPr wrap="square" rtlCol="0">
            <a:spAutoFit/>
          </a:bodyPr>
          <a:lstStyle/>
          <a:p>
            <a:pPr algn="just"/>
            <a:r>
              <a:rPr lang="fr-FR" sz="2000" dirty="0"/>
              <a:t>Avant de partager des données confidentielles avec de potentiels acquéreurs, il est important de se prémunir de tout risque et protéger son entreprise.</a:t>
            </a:r>
          </a:p>
          <a:p>
            <a:pPr algn="just"/>
            <a:r>
              <a:rPr lang="fr-FR" sz="2000" dirty="0"/>
              <a:t> </a:t>
            </a:r>
          </a:p>
          <a:p>
            <a:pPr algn="just"/>
            <a:r>
              <a:rPr lang="fr-FR" sz="2000" dirty="0"/>
              <a:t>Pour cela, il est possible de faire signer une lettre de confidentialité aux futurs acquéreurs. </a:t>
            </a:r>
          </a:p>
          <a:p>
            <a:pPr algn="just"/>
            <a:r>
              <a:rPr lang="fr-FR" sz="2000" dirty="0"/>
              <a:t>Cette lettre a une valeur légale et permet de s’assurer que les données confidentielles seront utilisées dans le seul but de reprendre l’entreprise. </a:t>
            </a:r>
          </a:p>
          <a:p>
            <a:pPr algn="just"/>
            <a:endParaRPr lang="fr-FR" sz="2000" dirty="0"/>
          </a:p>
        </p:txBody>
      </p:sp>
      <p:sp>
        <p:nvSpPr>
          <p:cNvPr id="12" name="Rectangle 11">
            <a:extLst>
              <a:ext uri="{FF2B5EF4-FFF2-40B4-BE49-F238E27FC236}">
                <a16:creationId xmlns:a16="http://schemas.microsoft.com/office/drawing/2014/main" id="{FBE71233-B184-5520-1784-C5CA13621E4F}"/>
              </a:ext>
            </a:extLst>
          </p:cNvPr>
          <p:cNvSpPr/>
          <p:nvPr/>
        </p:nvSpPr>
        <p:spPr>
          <a:xfrm>
            <a:off x="347445" y="5725558"/>
            <a:ext cx="5212697"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AF128878-1912-8520-253E-61BDBD349F7E}"/>
              </a:ext>
            </a:extLst>
          </p:cNvPr>
          <p:cNvSpPr txBox="1"/>
          <p:nvPr/>
        </p:nvSpPr>
        <p:spPr>
          <a:xfrm>
            <a:off x="919056" y="5913660"/>
            <a:ext cx="4993181" cy="400110"/>
          </a:xfrm>
          <a:prstGeom prst="rect">
            <a:avLst/>
          </a:prstGeom>
          <a:noFill/>
        </p:spPr>
        <p:txBody>
          <a:bodyPr wrap="square" rtlCol="0">
            <a:spAutoFit/>
          </a:bodyPr>
          <a:lstStyle/>
          <a:p>
            <a:r>
              <a:rPr lang="fr-FR" sz="2000" b="1" dirty="0"/>
              <a:t>Fiche outil n°10 – Lettre de confidentialité</a:t>
            </a:r>
          </a:p>
        </p:txBody>
      </p:sp>
      <p:pic>
        <p:nvPicPr>
          <p:cNvPr id="14" name="Picture 4">
            <a:extLst>
              <a:ext uri="{FF2B5EF4-FFF2-40B4-BE49-F238E27FC236}">
                <a16:creationId xmlns:a16="http://schemas.microsoft.com/office/drawing/2014/main" id="{A2C9CF3C-4AF2-1779-535C-18BBD2A5A2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034" y="5762624"/>
            <a:ext cx="608220" cy="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831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0">
                <a:srgbClr val="00379E"/>
              </a:gs>
              <a:gs pos="100000">
                <a:srgbClr val="FF5A5E"/>
              </a:gs>
            </a:gsLst>
            <a:lin ang="5400000" scaled="1"/>
          </a:grad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a:extLst>
              <a:ext uri="{FF2B5EF4-FFF2-40B4-BE49-F238E27FC236}">
                <a16:creationId xmlns:a16="http://schemas.microsoft.com/office/drawing/2014/main" id="{D9395CF5-E510-446B-8FCD-65D709D2A980}"/>
              </a:ext>
            </a:extLst>
          </p:cNvPr>
          <p:cNvGrpSpPr/>
          <p:nvPr/>
        </p:nvGrpSpPr>
        <p:grpSpPr>
          <a:xfrm>
            <a:off x="3263469" y="1851645"/>
            <a:ext cx="5665062" cy="3154710"/>
            <a:chOff x="3406367" y="1692658"/>
            <a:chExt cx="5665062"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234608" y="2182505"/>
              <a:ext cx="3836821" cy="2492990"/>
            </a:xfrm>
            <a:prstGeom prst="rect">
              <a:avLst/>
            </a:prstGeom>
            <a:noFill/>
          </p:spPr>
          <p:txBody>
            <a:bodyPr wrap="square">
              <a:spAutoFit/>
            </a:bodyPr>
            <a:lstStyle/>
            <a:p>
              <a:r>
                <a:rPr lang="fr-FR" sz="4400" dirty="0">
                  <a:solidFill>
                    <a:schemeClr val="bg1"/>
                  </a:solidFill>
                </a:rPr>
                <a:t>RECHERCHE D’ACQUEREURS</a:t>
              </a:r>
            </a:p>
            <a:p>
              <a:r>
                <a:rPr lang="fr-FR" sz="4400" dirty="0">
                  <a:solidFill>
                    <a:schemeClr val="bg1"/>
                  </a:solidFill>
                </a:rPr>
                <a:t>POTENTIELS</a:t>
              </a:r>
            </a:p>
            <a:p>
              <a:endParaRPr lang="fr-FR" sz="2400" dirty="0"/>
            </a:p>
          </p:txBody>
        </p:sp>
        <p:sp>
          <p:nvSpPr>
            <p:cNvPr id="8" name="ZoneTexte 7">
              <a:extLst>
                <a:ext uri="{FF2B5EF4-FFF2-40B4-BE49-F238E27FC236}">
                  <a16:creationId xmlns:a16="http://schemas.microsoft.com/office/drawing/2014/main" id="{A4321E0F-FC19-4E75-B56D-97BEC72D8DC9}"/>
                </a:ext>
              </a:extLst>
            </p:cNvPr>
            <p:cNvSpPr txBox="1"/>
            <p:nvPr/>
          </p:nvSpPr>
          <p:spPr>
            <a:xfrm>
              <a:off x="3406367" y="1692658"/>
              <a:ext cx="2643809"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4</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059569" y="2395538"/>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48587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156189"/>
            <a:ext cx="3849925" cy="830997"/>
          </a:xfrm>
          <a:prstGeom prst="rect">
            <a:avLst/>
          </a:prstGeom>
          <a:noFill/>
        </p:spPr>
        <p:txBody>
          <a:bodyPr wrap="square">
            <a:spAutoFit/>
          </a:bodyPr>
          <a:lstStyle/>
          <a:p>
            <a:r>
              <a:rPr lang="fr-FR" sz="2400" b="1" dirty="0">
                <a:solidFill>
                  <a:srgbClr val="727272"/>
                </a:solidFill>
              </a:rPr>
              <a:t>Déterminer le profil de l’acquéreur</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3">
            <a:duotone>
              <a:schemeClr val="accent3">
                <a:shade val="45000"/>
                <a:satMod val="135000"/>
              </a:schemeClr>
              <a:prstClr val="white"/>
            </a:duotone>
          </a:blip>
          <a:stretch>
            <a:fillRect/>
          </a:stretch>
        </p:blipFill>
        <p:spPr>
          <a:xfrm>
            <a:off x="75147" y="133784"/>
            <a:ext cx="825784" cy="825784"/>
          </a:xfrm>
          <a:prstGeom prst="rect">
            <a:avLst/>
          </a:prstGeom>
        </p:spPr>
      </p:pic>
      <p:sp>
        <p:nvSpPr>
          <p:cNvPr id="11" name="ZoneTexte 10">
            <a:extLst>
              <a:ext uri="{FF2B5EF4-FFF2-40B4-BE49-F238E27FC236}">
                <a16:creationId xmlns:a16="http://schemas.microsoft.com/office/drawing/2014/main" id="{3AB414A2-691F-45E6-A0D7-EE6E9D8BE13A}"/>
              </a:ext>
            </a:extLst>
          </p:cNvPr>
          <p:cNvSpPr txBox="1"/>
          <p:nvPr/>
        </p:nvSpPr>
        <p:spPr>
          <a:xfrm>
            <a:off x="329012" y="1175288"/>
            <a:ext cx="5462187" cy="4524315"/>
          </a:xfrm>
          <a:prstGeom prst="rect">
            <a:avLst/>
          </a:prstGeom>
          <a:noFill/>
        </p:spPr>
        <p:txBody>
          <a:bodyPr wrap="square" rtlCol="0">
            <a:spAutoFit/>
          </a:bodyPr>
          <a:lstStyle/>
          <a:p>
            <a:pPr algn="just"/>
            <a:r>
              <a:rPr lang="fr-FR" dirty="0"/>
              <a:t>Déterminer le profil de l’acquéreur en amont est utile pour trois raisons : </a:t>
            </a:r>
          </a:p>
          <a:p>
            <a:pPr algn="just"/>
            <a:endParaRPr lang="fr-FR" dirty="0"/>
          </a:p>
          <a:p>
            <a:pPr marL="342900" indent="-342900" algn="just">
              <a:buFont typeface="+mj-lt"/>
              <a:buAutoNum type="arabicPeriod"/>
            </a:pPr>
            <a:r>
              <a:rPr lang="fr-FR" dirty="0"/>
              <a:t>Choisir les bons canaux de communication pour toucher le type de profil recherché.</a:t>
            </a:r>
          </a:p>
          <a:p>
            <a:pPr marL="342900" indent="-342900" algn="just">
              <a:buFont typeface="+mj-lt"/>
              <a:buAutoNum type="arabicPeriod"/>
            </a:pPr>
            <a:endParaRPr lang="fr-FR" dirty="0"/>
          </a:p>
          <a:p>
            <a:pPr marL="342900" indent="-342900" algn="just">
              <a:buFont typeface="+mj-lt"/>
              <a:buAutoNum type="arabicPeriod"/>
            </a:pPr>
            <a:r>
              <a:rPr lang="fr-FR" dirty="0"/>
              <a:t>Gagner du temps. Lorsqu’une personne appelle pour demander des renseignements ou programmer une visite, il sera plus facile de poser les bonnes questions afin d’identifier si cette personne est en capacité de reprendre l’entreprise et correspond au profil recherché. </a:t>
            </a:r>
          </a:p>
          <a:p>
            <a:pPr marL="342900" indent="-342900" algn="just">
              <a:buFont typeface="+mj-lt"/>
              <a:buAutoNum type="arabicPeriod"/>
            </a:pPr>
            <a:endParaRPr lang="fr-FR" dirty="0"/>
          </a:p>
          <a:p>
            <a:pPr marL="342900" indent="-342900" algn="just">
              <a:buFont typeface="+mj-lt"/>
              <a:buAutoNum type="arabicPeriod"/>
            </a:pPr>
            <a:r>
              <a:rPr lang="fr-FR" dirty="0"/>
              <a:t>Prendre la bonne décision. S’il faut faire un choix entre plusieurs propositions, il sera plus facile de prendre une décision à partir d’éléments concrets. </a:t>
            </a:r>
          </a:p>
        </p:txBody>
      </p:sp>
      <p:pic>
        <p:nvPicPr>
          <p:cNvPr id="16" name="Image 15">
            <a:extLst>
              <a:ext uri="{FF2B5EF4-FFF2-40B4-BE49-F238E27FC236}">
                <a16:creationId xmlns:a16="http://schemas.microsoft.com/office/drawing/2014/main" id="{F5B9AEB6-BC6D-4B52-9A42-70ED40A813F0}"/>
              </a:ext>
            </a:extLst>
          </p:cNvPr>
          <p:cNvPicPr>
            <a:picLocks noChangeAspect="1"/>
          </p:cNvPicPr>
          <p:nvPr/>
        </p:nvPicPr>
        <p:blipFill rotWithShape="1">
          <a:blip r:embed="rId4"/>
          <a:srcRect l="32282" t="21629" r="31305" b="8401"/>
          <a:stretch/>
        </p:blipFill>
        <p:spPr>
          <a:xfrm>
            <a:off x="6255026" y="399676"/>
            <a:ext cx="5607962" cy="6058648"/>
          </a:xfrm>
          <a:prstGeom prst="rect">
            <a:avLst/>
          </a:prstGeom>
        </p:spPr>
      </p:pic>
      <p:sp>
        <p:nvSpPr>
          <p:cNvPr id="10" name="Rectangle 9">
            <a:extLst>
              <a:ext uri="{FF2B5EF4-FFF2-40B4-BE49-F238E27FC236}">
                <a16:creationId xmlns:a16="http://schemas.microsoft.com/office/drawing/2014/main" id="{56FEE1E8-A7E5-ECDB-B945-72143592AC9F}"/>
              </a:ext>
            </a:extLst>
          </p:cNvPr>
          <p:cNvSpPr/>
          <p:nvPr/>
        </p:nvSpPr>
        <p:spPr>
          <a:xfrm>
            <a:off x="347446" y="5843542"/>
            <a:ext cx="4858736"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13E20E7E-5904-AC5D-B55E-CC0D57D3625D}"/>
              </a:ext>
            </a:extLst>
          </p:cNvPr>
          <p:cNvSpPr txBox="1"/>
          <p:nvPr/>
        </p:nvSpPr>
        <p:spPr>
          <a:xfrm>
            <a:off x="919056" y="6031644"/>
            <a:ext cx="4993181" cy="400110"/>
          </a:xfrm>
          <a:prstGeom prst="rect">
            <a:avLst/>
          </a:prstGeom>
          <a:noFill/>
        </p:spPr>
        <p:txBody>
          <a:bodyPr wrap="square" rtlCol="0">
            <a:spAutoFit/>
          </a:bodyPr>
          <a:lstStyle/>
          <a:p>
            <a:r>
              <a:rPr lang="fr-FR" sz="2000" b="1" dirty="0"/>
              <a:t>Fiche outil n°11 – Profil de l’acquéreur</a:t>
            </a:r>
          </a:p>
        </p:txBody>
      </p:sp>
      <p:pic>
        <p:nvPicPr>
          <p:cNvPr id="13" name="Picture 4">
            <a:extLst>
              <a:ext uri="{FF2B5EF4-FFF2-40B4-BE49-F238E27FC236}">
                <a16:creationId xmlns:a16="http://schemas.microsoft.com/office/drawing/2014/main" id="{535F1E9D-5422-1BDD-05F5-A9529DA9B5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034" y="5880608"/>
            <a:ext cx="608220" cy="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0579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D7E52994-D03B-42C8-B668-05F692D35DBE}"/>
              </a:ext>
            </a:extLst>
          </p:cNvPr>
          <p:cNvSpPr/>
          <p:nvPr/>
        </p:nvSpPr>
        <p:spPr>
          <a:xfrm>
            <a:off x="316589" y="2102943"/>
            <a:ext cx="10239851" cy="36393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156189"/>
            <a:ext cx="3849925" cy="830997"/>
          </a:xfrm>
          <a:prstGeom prst="rect">
            <a:avLst/>
          </a:prstGeom>
          <a:noFill/>
        </p:spPr>
        <p:txBody>
          <a:bodyPr wrap="square">
            <a:spAutoFit/>
          </a:bodyPr>
          <a:lstStyle/>
          <a:p>
            <a:r>
              <a:rPr lang="fr-FR" sz="2400" b="1" dirty="0">
                <a:solidFill>
                  <a:srgbClr val="727272"/>
                </a:solidFill>
              </a:rPr>
              <a:t>Créer une annonce optimisée</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2" name="ZoneTexte 1">
            <a:extLst>
              <a:ext uri="{FF2B5EF4-FFF2-40B4-BE49-F238E27FC236}">
                <a16:creationId xmlns:a16="http://schemas.microsoft.com/office/drawing/2014/main" id="{5A9F4944-8911-4985-AF8E-2572412292E9}"/>
              </a:ext>
            </a:extLst>
          </p:cNvPr>
          <p:cNvSpPr txBox="1"/>
          <p:nvPr/>
        </p:nvSpPr>
        <p:spPr>
          <a:xfrm>
            <a:off x="316589" y="1115757"/>
            <a:ext cx="11286231" cy="4708981"/>
          </a:xfrm>
          <a:prstGeom prst="rect">
            <a:avLst/>
          </a:prstGeom>
          <a:noFill/>
        </p:spPr>
        <p:txBody>
          <a:bodyPr wrap="square" rtlCol="0">
            <a:spAutoFit/>
          </a:bodyPr>
          <a:lstStyle/>
          <a:p>
            <a:r>
              <a:rPr lang="fr-FR" dirty="0"/>
              <a:t>Pour interpeller le plus grand nombre de personnes, il est important d’avoir une annonce concise et percutante. </a:t>
            </a:r>
            <a:br>
              <a:rPr lang="fr-FR" dirty="0"/>
            </a:br>
            <a:endParaRPr lang="fr-FR" i="1" dirty="0"/>
          </a:p>
          <a:p>
            <a:r>
              <a:rPr lang="fr-FR" sz="1600" i="1" dirty="0"/>
              <a:t>Ci-dessous, les différentes étapes pour créer une annonce optimisée pour tous les canaux de diffusion : </a:t>
            </a:r>
            <a:endParaRPr lang="fr-FR" sz="1600" b="1" i="1" dirty="0"/>
          </a:p>
          <a:p>
            <a:endParaRPr lang="fr-FR" sz="1600" b="1" dirty="0"/>
          </a:p>
          <a:p>
            <a:r>
              <a:rPr lang="fr-FR" sz="1600" b="1" dirty="0"/>
              <a:t>Etape 1 : Prendre des photos du commerce (extérieur et intérieur) </a:t>
            </a:r>
            <a:br>
              <a:rPr lang="fr-FR" sz="1600" dirty="0"/>
            </a:br>
            <a:endParaRPr lang="fr-FR" sz="1600" dirty="0"/>
          </a:p>
          <a:p>
            <a:r>
              <a:rPr lang="fr-FR" sz="1600" b="1" dirty="0"/>
              <a:t>Etape 2 : Rédiger le texte </a:t>
            </a:r>
          </a:p>
          <a:p>
            <a:pPr marL="342900" indent="-342900">
              <a:lnSpc>
                <a:spcPct val="150000"/>
              </a:lnSpc>
              <a:buAutoNum type="arabicPeriod"/>
            </a:pPr>
            <a:r>
              <a:rPr lang="fr-FR" sz="1600" dirty="0"/>
              <a:t>Choisir un titre : Garage avec station-service très bien placé </a:t>
            </a:r>
          </a:p>
          <a:p>
            <a:pPr marL="342900" indent="-342900">
              <a:lnSpc>
                <a:spcPct val="150000"/>
              </a:lnSpc>
              <a:buAutoNum type="arabicPeriod"/>
            </a:pPr>
            <a:r>
              <a:rPr lang="fr-FR" sz="1600" dirty="0"/>
              <a:t>Phrase d’accroche qui résume l’annonce (exemple : Garage 300m2 avec station-service à louer en Bretagne)</a:t>
            </a:r>
          </a:p>
          <a:p>
            <a:pPr marL="342900" indent="-342900">
              <a:lnSpc>
                <a:spcPct val="150000"/>
              </a:lnSpc>
              <a:buAutoNum type="arabicPeriod"/>
            </a:pPr>
            <a:r>
              <a:rPr lang="fr-FR" sz="1600" dirty="0"/>
              <a:t>Situation géographique (localisation, fréquentation, alentours…) </a:t>
            </a:r>
          </a:p>
          <a:p>
            <a:pPr marL="342900" indent="-342900">
              <a:lnSpc>
                <a:spcPct val="150000"/>
              </a:lnSpc>
              <a:buAutoNum type="arabicPeriod"/>
            </a:pPr>
            <a:r>
              <a:rPr lang="fr-FR" sz="1600" dirty="0"/>
              <a:t>L’activité de l’entreprise (Garage automobile, bureau de tabac, motoculture…) </a:t>
            </a:r>
          </a:p>
          <a:p>
            <a:pPr marL="342900" indent="-342900">
              <a:lnSpc>
                <a:spcPct val="150000"/>
              </a:lnSpc>
              <a:buAutoNum type="arabicPeriod"/>
            </a:pPr>
            <a:r>
              <a:rPr lang="fr-FR" sz="1600" dirty="0"/>
              <a:t>Le profil recherché (Un couple, une personne avec de l’expérience en mécanique …</a:t>
            </a:r>
          </a:p>
          <a:p>
            <a:pPr marL="342900" indent="-342900">
              <a:lnSpc>
                <a:spcPct val="150000"/>
              </a:lnSpc>
              <a:buAutoNum type="arabicPeriod"/>
            </a:pPr>
            <a:r>
              <a:rPr lang="fr-FR" sz="1600" dirty="0"/>
              <a:t>Le ou les modes de transmission (Exemple : fonds de commerce 30 000 euros + location des murs 500 euros/mois)   </a:t>
            </a:r>
          </a:p>
          <a:p>
            <a:pPr marL="342900" indent="-342900">
              <a:lnSpc>
                <a:spcPct val="150000"/>
              </a:lnSpc>
              <a:buAutoNum type="arabicPeriod"/>
            </a:pPr>
            <a:r>
              <a:rPr lang="fr-FR" sz="1600" dirty="0"/>
              <a:t>Les modalités de visites (Exemple : Pour avoir des informations ou programmer une visite merci d’appeler le 06……..) </a:t>
            </a:r>
          </a:p>
          <a:p>
            <a:endParaRPr lang="fr-FR" sz="1600" dirty="0"/>
          </a:p>
        </p:txBody>
      </p:sp>
      <p:sp>
        <p:nvSpPr>
          <p:cNvPr id="12" name="Rectangle 11">
            <a:extLst>
              <a:ext uri="{FF2B5EF4-FFF2-40B4-BE49-F238E27FC236}">
                <a16:creationId xmlns:a16="http://schemas.microsoft.com/office/drawing/2014/main" id="{41879FE5-7C0F-F6CE-0B4F-DD06271079F9}"/>
              </a:ext>
            </a:extLst>
          </p:cNvPr>
          <p:cNvSpPr/>
          <p:nvPr/>
        </p:nvSpPr>
        <p:spPr>
          <a:xfrm>
            <a:off x="347446" y="5917282"/>
            <a:ext cx="4637510"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FD950D09-94C1-F5DF-D34D-09565AACBBDC}"/>
              </a:ext>
            </a:extLst>
          </p:cNvPr>
          <p:cNvSpPr txBox="1"/>
          <p:nvPr/>
        </p:nvSpPr>
        <p:spPr>
          <a:xfrm>
            <a:off x="919057" y="6105384"/>
            <a:ext cx="4065898" cy="400110"/>
          </a:xfrm>
          <a:prstGeom prst="rect">
            <a:avLst/>
          </a:prstGeom>
          <a:noFill/>
        </p:spPr>
        <p:txBody>
          <a:bodyPr wrap="square" rtlCol="0">
            <a:spAutoFit/>
          </a:bodyPr>
          <a:lstStyle/>
          <a:p>
            <a:r>
              <a:rPr lang="fr-FR" sz="2000" b="1" dirty="0"/>
              <a:t>Fiche outil n°12– Modèle d’annonce</a:t>
            </a:r>
          </a:p>
        </p:txBody>
      </p:sp>
      <p:pic>
        <p:nvPicPr>
          <p:cNvPr id="14" name="Picture 4">
            <a:extLst>
              <a:ext uri="{FF2B5EF4-FFF2-40B4-BE49-F238E27FC236}">
                <a16:creationId xmlns:a16="http://schemas.microsoft.com/office/drawing/2014/main" id="{81A2FD8E-C295-2F9E-4A95-35C07B70B9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034" y="5954348"/>
            <a:ext cx="608220" cy="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49116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315843"/>
            <a:ext cx="3849925" cy="461665"/>
          </a:xfrm>
          <a:prstGeom prst="rect">
            <a:avLst/>
          </a:prstGeom>
          <a:noFill/>
        </p:spPr>
        <p:txBody>
          <a:bodyPr wrap="square">
            <a:spAutoFit/>
          </a:bodyPr>
          <a:lstStyle/>
          <a:p>
            <a:r>
              <a:rPr lang="fr-FR" sz="2400" b="1" dirty="0">
                <a:solidFill>
                  <a:srgbClr val="727272"/>
                </a:solidFill>
              </a:rPr>
              <a:t>Diffuser son annonce</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10" name="Rectangle 9">
            <a:extLst>
              <a:ext uri="{FF2B5EF4-FFF2-40B4-BE49-F238E27FC236}">
                <a16:creationId xmlns:a16="http://schemas.microsoft.com/office/drawing/2014/main" id="{8D57F4F7-C59D-4EEC-9905-2DD29D7E3E30}"/>
              </a:ext>
            </a:extLst>
          </p:cNvPr>
          <p:cNvSpPr/>
          <p:nvPr/>
        </p:nvSpPr>
        <p:spPr>
          <a:xfrm>
            <a:off x="8189885" y="1020152"/>
            <a:ext cx="3644388" cy="4938196"/>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Rectangle 10">
            <a:extLst>
              <a:ext uri="{FF2B5EF4-FFF2-40B4-BE49-F238E27FC236}">
                <a16:creationId xmlns:a16="http://schemas.microsoft.com/office/drawing/2014/main" id="{5AA01A21-1A41-4B3F-ACDA-124BEDE6C9B5}"/>
              </a:ext>
            </a:extLst>
          </p:cNvPr>
          <p:cNvSpPr/>
          <p:nvPr/>
        </p:nvSpPr>
        <p:spPr>
          <a:xfrm flipH="1">
            <a:off x="424029" y="1020152"/>
            <a:ext cx="3644388" cy="4932608"/>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Rectangle 11">
            <a:extLst>
              <a:ext uri="{FF2B5EF4-FFF2-40B4-BE49-F238E27FC236}">
                <a16:creationId xmlns:a16="http://schemas.microsoft.com/office/drawing/2014/main" id="{33F2A9B8-E81C-46AA-B184-54B930CBC3BF}"/>
              </a:ext>
            </a:extLst>
          </p:cNvPr>
          <p:cNvSpPr/>
          <p:nvPr/>
        </p:nvSpPr>
        <p:spPr>
          <a:xfrm flipH="1">
            <a:off x="4306957" y="1020152"/>
            <a:ext cx="3644388" cy="4932608"/>
          </a:xfrm>
          <a:prstGeom prst="rect">
            <a:avLst/>
          </a:prstGeom>
          <a:solidFill>
            <a:srgbClr val="6F4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32" name="Picture 8">
            <a:extLst>
              <a:ext uri="{FF2B5EF4-FFF2-40B4-BE49-F238E27FC236}">
                <a16:creationId xmlns:a16="http://schemas.microsoft.com/office/drawing/2014/main" id="{B8A236B5-2812-4DB0-BDCD-4FBCED1ACD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221" y="1953242"/>
            <a:ext cx="3086002" cy="66702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C4F2E5F6-2D2F-4BC1-8316-2C5C34BB9C5F}"/>
              </a:ext>
            </a:extLst>
          </p:cNvPr>
          <p:cNvSpPr txBox="1"/>
          <p:nvPr/>
        </p:nvSpPr>
        <p:spPr>
          <a:xfrm>
            <a:off x="1396243" y="1243234"/>
            <a:ext cx="1699959" cy="400110"/>
          </a:xfrm>
          <a:prstGeom prst="rect">
            <a:avLst/>
          </a:prstGeom>
          <a:noFill/>
        </p:spPr>
        <p:txBody>
          <a:bodyPr wrap="square" rtlCol="0">
            <a:spAutoFit/>
          </a:bodyPr>
          <a:lstStyle/>
          <a:p>
            <a:r>
              <a:rPr lang="fr-FR" sz="2000" b="1" dirty="0">
                <a:solidFill>
                  <a:schemeClr val="bg1"/>
                </a:solidFill>
              </a:rPr>
              <a:t>Sur internet</a:t>
            </a:r>
          </a:p>
        </p:txBody>
      </p:sp>
      <p:pic>
        <p:nvPicPr>
          <p:cNvPr id="1028" name="Picture 4" descr="Rester en contact avec la CCI malgré la crise sanitaire | Pays Coeur  d'Hérault">
            <a:extLst>
              <a:ext uri="{FF2B5EF4-FFF2-40B4-BE49-F238E27FC236}">
                <a16:creationId xmlns:a16="http://schemas.microsoft.com/office/drawing/2014/main" id="{875C4866-CB99-4CEE-B945-C9E38BB441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28079" y="1586161"/>
            <a:ext cx="1853299" cy="700547"/>
          </a:xfrm>
          <a:prstGeom prst="rect">
            <a:avLst/>
          </a:prstGeom>
          <a:noFill/>
          <a:extLst>
            <a:ext uri="{909E8E84-426E-40DD-AFC4-6F175D3DCCD1}">
              <a14:hiddenFill xmlns:a14="http://schemas.microsoft.com/office/drawing/2010/main">
                <a:solidFill>
                  <a:srgbClr val="FFFFFF"/>
                </a:solidFill>
              </a14:hiddenFill>
            </a:ext>
          </a:extLst>
        </p:spPr>
      </p:pic>
      <p:sp>
        <p:nvSpPr>
          <p:cNvPr id="13" name="ZoneTexte 12">
            <a:extLst>
              <a:ext uri="{FF2B5EF4-FFF2-40B4-BE49-F238E27FC236}">
                <a16:creationId xmlns:a16="http://schemas.microsoft.com/office/drawing/2014/main" id="{B6C041F9-5F22-411A-AB22-CE075A422C71}"/>
              </a:ext>
            </a:extLst>
          </p:cNvPr>
          <p:cNvSpPr txBox="1"/>
          <p:nvPr/>
        </p:nvSpPr>
        <p:spPr>
          <a:xfrm>
            <a:off x="8189885" y="1212985"/>
            <a:ext cx="3644388" cy="400110"/>
          </a:xfrm>
          <a:prstGeom prst="rect">
            <a:avLst/>
          </a:prstGeom>
          <a:noFill/>
        </p:spPr>
        <p:txBody>
          <a:bodyPr wrap="square" rtlCol="0">
            <a:spAutoFit/>
          </a:bodyPr>
          <a:lstStyle/>
          <a:p>
            <a:pPr algn="ctr"/>
            <a:r>
              <a:rPr lang="fr-FR" sz="2000" b="1" dirty="0">
                <a:solidFill>
                  <a:schemeClr val="bg1"/>
                </a:solidFill>
              </a:rPr>
              <a:t>Auprès de la CCI et la CMA</a:t>
            </a:r>
          </a:p>
        </p:txBody>
      </p:sp>
      <p:sp>
        <p:nvSpPr>
          <p:cNvPr id="14" name="ZoneTexte 13">
            <a:extLst>
              <a:ext uri="{FF2B5EF4-FFF2-40B4-BE49-F238E27FC236}">
                <a16:creationId xmlns:a16="http://schemas.microsoft.com/office/drawing/2014/main" id="{D8210D58-2F39-4D30-BFF9-A941C9B41B44}"/>
              </a:ext>
            </a:extLst>
          </p:cNvPr>
          <p:cNvSpPr txBox="1"/>
          <p:nvPr/>
        </p:nvSpPr>
        <p:spPr>
          <a:xfrm>
            <a:off x="5052587" y="1242234"/>
            <a:ext cx="2153127" cy="400110"/>
          </a:xfrm>
          <a:prstGeom prst="rect">
            <a:avLst/>
          </a:prstGeom>
          <a:noFill/>
        </p:spPr>
        <p:txBody>
          <a:bodyPr wrap="square" rtlCol="0">
            <a:spAutoFit/>
          </a:bodyPr>
          <a:lstStyle/>
          <a:p>
            <a:r>
              <a:rPr lang="fr-FR" sz="2000" b="1" dirty="0">
                <a:solidFill>
                  <a:schemeClr val="bg1"/>
                </a:solidFill>
              </a:rPr>
              <a:t>Au niveau local</a:t>
            </a:r>
          </a:p>
        </p:txBody>
      </p:sp>
      <p:sp>
        <p:nvSpPr>
          <p:cNvPr id="15" name="ZoneTexte 14">
            <a:extLst>
              <a:ext uri="{FF2B5EF4-FFF2-40B4-BE49-F238E27FC236}">
                <a16:creationId xmlns:a16="http://schemas.microsoft.com/office/drawing/2014/main" id="{75CE78F3-FF1B-4EEF-9EBD-670A4E8BDD2F}"/>
              </a:ext>
            </a:extLst>
          </p:cNvPr>
          <p:cNvSpPr txBox="1"/>
          <p:nvPr/>
        </p:nvSpPr>
        <p:spPr>
          <a:xfrm>
            <a:off x="560671" y="2927559"/>
            <a:ext cx="3334364" cy="2800767"/>
          </a:xfrm>
          <a:prstGeom prst="rect">
            <a:avLst/>
          </a:prstGeom>
          <a:noFill/>
        </p:spPr>
        <p:txBody>
          <a:bodyPr wrap="square" rtlCol="0">
            <a:spAutoFit/>
          </a:bodyPr>
          <a:lstStyle/>
          <a:p>
            <a:r>
              <a:rPr lang="fr-FR" sz="1600" dirty="0">
                <a:solidFill>
                  <a:schemeClr val="bg1"/>
                </a:solidFill>
              </a:rPr>
              <a:t>Publier son annonce sur internet est indispensable pour élargir sa zone de recherche. </a:t>
            </a:r>
          </a:p>
          <a:p>
            <a:endParaRPr lang="fr-FR" sz="1600" dirty="0">
              <a:solidFill>
                <a:schemeClr val="bg1"/>
              </a:solidFill>
            </a:endParaRPr>
          </a:p>
          <a:p>
            <a:r>
              <a:rPr lang="fr-FR" sz="1600" b="1" dirty="0">
                <a:solidFill>
                  <a:schemeClr val="bg1"/>
                </a:solidFill>
              </a:rPr>
              <a:t>Gratuit : </a:t>
            </a:r>
          </a:p>
          <a:p>
            <a:r>
              <a:rPr lang="fr-FR" sz="1600" dirty="0">
                <a:solidFill>
                  <a:schemeClr val="bg1"/>
                </a:solidFill>
                <a:highlight>
                  <a:srgbClr val="FFFF00"/>
                </a:highlight>
                <a:hlinkClick r:id="rId5"/>
              </a:rPr>
              <a:t>www.leboncoin.fr</a:t>
            </a:r>
            <a:r>
              <a:rPr lang="fr-FR" sz="1600" dirty="0">
                <a:solidFill>
                  <a:schemeClr val="bg1"/>
                </a:solidFill>
                <a:highlight>
                  <a:srgbClr val="FFFF00"/>
                </a:highlight>
              </a:rPr>
              <a:t> </a:t>
            </a:r>
          </a:p>
          <a:p>
            <a:r>
              <a:rPr lang="fr-FR" sz="1600" dirty="0">
                <a:solidFill>
                  <a:schemeClr val="bg1"/>
                </a:solidFill>
                <a:highlight>
                  <a:srgbClr val="FFFF00"/>
                </a:highlight>
                <a:hlinkClick r:id="rId6"/>
              </a:rPr>
              <a:t>www.sosvillages.fr</a:t>
            </a:r>
            <a:endParaRPr lang="fr-FR" sz="1600" dirty="0">
              <a:solidFill>
                <a:schemeClr val="bg1"/>
              </a:solidFill>
              <a:highlight>
                <a:srgbClr val="FFFF00"/>
              </a:highlight>
            </a:endParaRPr>
          </a:p>
          <a:p>
            <a:r>
              <a:rPr lang="fr-FR" sz="1600" b="1" dirty="0">
                <a:solidFill>
                  <a:schemeClr val="bg1"/>
                </a:solidFill>
              </a:rPr>
              <a:t>Payant : </a:t>
            </a:r>
          </a:p>
          <a:p>
            <a:r>
              <a:rPr lang="fr-FR" sz="1600" dirty="0">
                <a:solidFill>
                  <a:schemeClr val="bg1"/>
                </a:solidFill>
                <a:highlight>
                  <a:srgbClr val="00FFFF"/>
                </a:highlight>
                <a:hlinkClick r:id="rId7"/>
              </a:rPr>
              <a:t>www.paruvendu.fr</a:t>
            </a:r>
            <a:r>
              <a:rPr lang="fr-FR" sz="1600" dirty="0">
                <a:solidFill>
                  <a:schemeClr val="bg1"/>
                </a:solidFill>
                <a:highlight>
                  <a:srgbClr val="00FFFF"/>
                </a:highlight>
              </a:rPr>
              <a:t> </a:t>
            </a:r>
          </a:p>
          <a:p>
            <a:r>
              <a:rPr lang="fr-FR" sz="1600" dirty="0">
                <a:solidFill>
                  <a:schemeClr val="bg1"/>
                </a:solidFill>
                <a:highlight>
                  <a:srgbClr val="00FFFF"/>
                </a:highlight>
                <a:hlinkClick r:id="rId8"/>
              </a:rPr>
              <a:t>www.cessionpme.com</a:t>
            </a:r>
            <a:endParaRPr lang="fr-FR" sz="1600" dirty="0">
              <a:solidFill>
                <a:schemeClr val="bg1"/>
              </a:solidFill>
              <a:highlight>
                <a:srgbClr val="00FFFF"/>
              </a:highlight>
            </a:endParaRPr>
          </a:p>
          <a:p>
            <a:endParaRPr lang="fr-FR" sz="1600" dirty="0">
              <a:solidFill>
                <a:schemeClr val="bg1"/>
              </a:solidFill>
            </a:endParaRPr>
          </a:p>
        </p:txBody>
      </p:sp>
      <p:sp>
        <p:nvSpPr>
          <p:cNvPr id="16" name="ZoneTexte 15">
            <a:extLst>
              <a:ext uri="{FF2B5EF4-FFF2-40B4-BE49-F238E27FC236}">
                <a16:creationId xmlns:a16="http://schemas.microsoft.com/office/drawing/2014/main" id="{A61CF48A-F007-43A4-AE12-17F258BEE7A9}"/>
              </a:ext>
            </a:extLst>
          </p:cNvPr>
          <p:cNvSpPr txBox="1"/>
          <p:nvPr/>
        </p:nvSpPr>
        <p:spPr>
          <a:xfrm>
            <a:off x="4347609" y="1679970"/>
            <a:ext cx="3603736" cy="3785652"/>
          </a:xfrm>
          <a:prstGeom prst="rect">
            <a:avLst/>
          </a:prstGeom>
          <a:noFill/>
        </p:spPr>
        <p:txBody>
          <a:bodyPr wrap="square" rtlCol="0">
            <a:spAutoFit/>
          </a:bodyPr>
          <a:lstStyle/>
          <a:p>
            <a:r>
              <a:rPr lang="fr-FR" sz="1600" b="1" dirty="0">
                <a:solidFill>
                  <a:schemeClr val="bg1"/>
                </a:solidFill>
              </a:rPr>
              <a:t>Demander le soutien de la collectivité pour diffuser son annonce. </a:t>
            </a:r>
          </a:p>
          <a:p>
            <a:endParaRPr lang="fr-FR" sz="1600" dirty="0">
              <a:solidFill>
                <a:schemeClr val="bg1"/>
              </a:solidFill>
            </a:endParaRPr>
          </a:p>
          <a:p>
            <a:pPr marL="285750" indent="-285750">
              <a:buFontTx/>
              <a:buChar char="-"/>
            </a:pPr>
            <a:r>
              <a:rPr lang="fr-FR" sz="1600" dirty="0">
                <a:solidFill>
                  <a:schemeClr val="bg1"/>
                </a:solidFill>
              </a:rPr>
              <a:t>Journal local</a:t>
            </a:r>
          </a:p>
          <a:p>
            <a:pPr marL="285750" indent="-285750">
              <a:buFontTx/>
              <a:buChar char="-"/>
            </a:pPr>
            <a:r>
              <a:rPr lang="fr-FR" sz="1600" dirty="0">
                <a:solidFill>
                  <a:schemeClr val="bg1"/>
                </a:solidFill>
              </a:rPr>
              <a:t>Panneau communal</a:t>
            </a:r>
          </a:p>
          <a:p>
            <a:pPr marL="285750" indent="-285750">
              <a:buFontTx/>
              <a:buChar char="-"/>
            </a:pPr>
            <a:r>
              <a:rPr lang="fr-FR" sz="1600" dirty="0">
                <a:solidFill>
                  <a:schemeClr val="bg1"/>
                </a:solidFill>
              </a:rPr>
              <a:t>Relai informationnel auprès de son réseau </a:t>
            </a:r>
          </a:p>
          <a:p>
            <a:endParaRPr lang="fr-FR" sz="1600" dirty="0">
              <a:solidFill>
                <a:schemeClr val="bg1"/>
              </a:solidFill>
            </a:endParaRPr>
          </a:p>
          <a:p>
            <a:r>
              <a:rPr lang="fr-FR" sz="1600" dirty="0">
                <a:solidFill>
                  <a:schemeClr val="bg1"/>
                </a:solidFill>
              </a:rPr>
              <a:t>Demander à la collectivité de partager son annonce sur le site : </a:t>
            </a:r>
            <a:r>
              <a:rPr lang="fr-FR" sz="1600" dirty="0">
                <a:solidFill>
                  <a:schemeClr val="bg1"/>
                </a:solidFill>
                <a:highlight>
                  <a:srgbClr val="00FFFF"/>
                </a:highlight>
                <a:hlinkClick r:id="rId9"/>
              </a:rPr>
              <a:t>www.communeopportunité.fr</a:t>
            </a:r>
            <a:endParaRPr lang="fr-FR" sz="1600" dirty="0">
              <a:solidFill>
                <a:schemeClr val="bg1"/>
              </a:solidFill>
              <a:highlight>
                <a:srgbClr val="00FFFF"/>
              </a:highlight>
            </a:endParaRPr>
          </a:p>
          <a:p>
            <a:pPr marL="285750" indent="-285750">
              <a:buFontTx/>
              <a:buChar char="-"/>
            </a:pPr>
            <a:endParaRPr lang="fr-FR" sz="1600" dirty="0">
              <a:solidFill>
                <a:schemeClr val="bg1"/>
              </a:solidFill>
            </a:endParaRPr>
          </a:p>
          <a:p>
            <a:pPr marL="285750" indent="-285750">
              <a:buFontTx/>
              <a:buChar char="-"/>
            </a:pPr>
            <a:endParaRPr lang="fr-FR" sz="1600" dirty="0">
              <a:solidFill>
                <a:schemeClr val="bg1"/>
              </a:solidFill>
            </a:endParaRPr>
          </a:p>
          <a:p>
            <a:endParaRPr lang="fr-FR" sz="1600" dirty="0">
              <a:solidFill>
                <a:schemeClr val="bg1"/>
              </a:solidFill>
            </a:endParaRPr>
          </a:p>
          <a:p>
            <a:r>
              <a:rPr lang="fr-FR" sz="1600" dirty="0">
                <a:solidFill>
                  <a:schemeClr val="bg1"/>
                </a:solidFill>
              </a:rPr>
              <a:t> </a:t>
            </a:r>
          </a:p>
        </p:txBody>
      </p:sp>
      <p:sp>
        <p:nvSpPr>
          <p:cNvPr id="17" name="ZoneTexte 16">
            <a:extLst>
              <a:ext uri="{FF2B5EF4-FFF2-40B4-BE49-F238E27FC236}">
                <a16:creationId xmlns:a16="http://schemas.microsoft.com/office/drawing/2014/main" id="{4589BE04-56C6-4CA0-A73E-1AB70EF61B4D}"/>
              </a:ext>
            </a:extLst>
          </p:cNvPr>
          <p:cNvSpPr txBox="1"/>
          <p:nvPr/>
        </p:nvSpPr>
        <p:spPr>
          <a:xfrm>
            <a:off x="8242644" y="2321665"/>
            <a:ext cx="3525327" cy="3785652"/>
          </a:xfrm>
          <a:prstGeom prst="rect">
            <a:avLst/>
          </a:prstGeom>
          <a:noFill/>
        </p:spPr>
        <p:txBody>
          <a:bodyPr wrap="square" rtlCol="0">
            <a:spAutoFit/>
          </a:bodyPr>
          <a:lstStyle/>
          <a:p>
            <a:r>
              <a:rPr lang="fr-FR" sz="1600" dirty="0">
                <a:solidFill>
                  <a:schemeClr val="bg1"/>
                </a:solidFill>
              </a:rPr>
              <a:t>Mettre en visibilité son annonce auprès du portefeuille de repreneurs de la CCI et la CMA. </a:t>
            </a:r>
          </a:p>
          <a:p>
            <a:endParaRPr lang="fr-FR" sz="1600" dirty="0">
              <a:solidFill>
                <a:schemeClr val="bg1"/>
              </a:solidFill>
            </a:endParaRPr>
          </a:p>
          <a:p>
            <a:r>
              <a:rPr lang="fr-FR" sz="1600" dirty="0">
                <a:solidFill>
                  <a:schemeClr val="bg1"/>
                </a:solidFill>
              </a:rPr>
              <a:t>Demander de mettre en ligne son annonce sur </a:t>
            </a:r>
            <a:r>
              <a:rPr lang="fr-FR" sz="1600" dirty="0">
                <a:solidFill>
                  <a:schemeClr val="bg1"/>
                </a:solidFill>
                <a:highlight>
                  <a:srgbClr val="FFFF00"/>
                </a:highlight>
                <a:hlinkClick r:id="rId10"/>
              </a:rPr>
              <a:t>www.transentreprise.com</a:t>
            </a:r>
            <a:endParaRPr lang="fr-FR" sz="1600" dirty="0">
              <a:solidFill>
                <a:schemeClr val="bg1"/>
              </a:solidFill>
              <a:highlight>
                <a:srgbClr val="FFFF00"/>
              </a:highlight>
            </a:endParaRPr>
          </a:p>
          <a:p>
            <a:endParaRPr lang="fr-FR" sz="1600" dirty="0">
              <a:solidFill>
                <a:schemeClr val="bg1"/>
              </a:solidFill>
              <a:highlight>
                <a:srgbClr val="0000FF"/>
              </a:highlight>
            </a:endParaRPr>
          </a:p>
          <a:p>
            <a:r>
              <a:rPr lang="fr-FR" sz="1600" dirty="0">
                <a:solidFill>
                  <a:schemeClr val="bg1"/>
                </a:solidFill>
              </a:rPr>
              <a:t>Pour les contacter : </a:t>
            </a:r>
            <a:br>
              <a:rPr lang="fr-FR" sz="1600" dirty="0">
                <a:solidFill>
                  <a:schemeClr val="bg1"/>
                </a:solidFill>
              </a:rPr>
            </a:br>
            <a:endParaRPr lang="fr-FR" sz="1600" dirty="0">
              <a:solidFill>
                <a:schemeClr val="bg1"/>
              </a:solidFill>
              <a:highlight>
                <a:srgbClr val="00FFFF"/>
              </a:highlight>
            </a:endParaRPr>
          </a:p>
          <a:p>
            <a:r>
              <a:rPr lang="fr-FR" sz="1600" dirty="0">
                <a:solidFill>
                  <a:schemeClr val="bg1"/>
                </a:solidFill>
                <a:highlight>
                  <a:srgbClr val="00FFFF"/>
                </a:highlight>
                <a:hlinkClick r:id="rId11"/>
              </a:rPr>
              <a:t>https://www.artisanat.fr/reseau-des-cma/un-reseau-de-proximite/annuaire-des-cma</a:t>
            </a:r>
            <a:endParaRPr lang="fr-FR" sz="1600" dirty="0">
              <a:solidFill>
                <a:schemeClr val="bg1"/>
              </a:solidFill>
              <a:highlight>
                <a:srgbClr val="00FFFF"/>
              </a:highlight>
            </a:endParaRPr>
          </a:p>
          <a:p>
            <a:endParaRPr lang="fr-FR" sz="1600" dirty="0">
              <a:solidFill>
                <a:schemeClr val="bg1"/>
              </a:solidFill>
              <a:highlight>
                <a:srgbClr val="00FFFF"/>
              </a:highlight>
            </a:endParaRPr>
          </a:p>
          <a:p>
            <a:r>
              <a:rPr lang="fr-FR" sz="1600" dirty="0">
                <a:solidFill>
                  <a:schemeClr val="bg1"/>
                </a:solidFill>
                <a:highlight>
                  <a:srgbClr val="00FFFF"/>
                </a:highlight>
                <a:hlinkClick r:id="rId12"/>
              </a:rPr>
              <a:t>www.cci.fr/contact</a:t>
            </a:r>
            <a:endParaRPr lang="fr-FR" sz="1600" dirty="0">
              <a:solidFill>
                <a:schemeClr val="bg1"/>
              </a:solidFill>
              <a:highlight>
                <a:srgbClr val="00FFFF"/>
              </a:highlight>
            </a:endParaRPr>
          </a:p>
          <a:p>
            <a:endParaRPr lang="fr-FR" sz="1600" dirty="0">
              <a:solidFill>
                <a:schemeClr val="bg1"/>
              </a:solidFill>
              <a:highlight>
                <a:srgbClr val="B6508D"/>
              </a:highlight>
            </a:endParaRPr>
          </a:p>
        </p:txBody>
      </p:sp>
      <p:pic>
        <p:nvPicPr>
          <p:cNvPr id="1034" name="Picture 10" descr="Les missions de CMA France - CMA France">
            <a:extLst>
              <a:ext uri="{FF2B5EF4-FFF2-40B4-BE49-F238E27FC236}">
                <a16:creationId xmlns:a16="http://schemas.microsoft.com/office/drawing/2014/main" id="{697DF313-CACC-48AA-B609-6944C1312D9E}"/>
              </a:ext>
            </a:extLst>
          </p:cNvPr>
          <p:cNvPicPr>
            <a:picLocks noChangeAspect="1" noChangeArrowheads="1"/>
          </p:cNvPicPr>
          <p:nvPr/>
        </p:nvPicPr>
        <p:blipFill rotWithShape="1">
          <a:blip r:embed="rId13">
            <a:extLst>
              <a:ext uri="{BEBA8EAE-BF5A-486C-A8C5-ECC9F3942E4B}">
                <a14:imgProps xmlns:a14="http://schemas.microsoft.com/office/drawing/2010/main">
                  <a14:imgLayer r:embed="rId14">
                    <a14:imgEffect>
                      <a14:backgroundRemoval t="2804" b="97330" l="2151" r="96970">
                        <a14:foregroundMark x1="24633" y1="32844" x2="24633" y2="32844"/>
                        <a14:foregroundMark x1="38710" y1="22964" x2="38710" y2="22964"/>
                        <a14:foregroundMark x1="34702" y1="46195" x2="34702" y2="46195"/>
                        <a14:foregroundMark x1="46432" y1="41389" x2="46432" y2="41389"/>
                        <a14:foregroundMark x1="53861" y1="28571" x2="53861" y2="28571"/>
                        <a14:foregroundMark x1="65982" y1="22563" x2="65982" y2="22563"/>
                        <a14:foregroundMark x1="80254" y1="25367" x2="80254" y2="25367"/>
                        <a14:foregroundMark x1="95406" y1="15888" x2="95406" y2="15888"/>
                        <a14:foregroundMark x1="78592" y1="50601" x2="78592" y2="50601"/>
                        <a14:foregroundMark x1="72630" y1="4673" x2="72630" y2="4673"/>
                        <a14:foregroundMark x1="88954" y1="3471" x2="88954" y2="3471"/>
                        <a14:foregroundMark x1="47703" y1="2937" x2="47703" y2="2937"/>
                        <a14:foregroundMark x1="5865" y1="27637" x2="5865" y2="27637"/>
                        <a14:foregroundMark x1="2151" y1="38585" x2="2151" y2="38585"/>
                        <a14:foregroundMark x1="96970" y1="61015" x2="96970" y2="61015"/>
                        <a14:foregroundMark x1="66276" y1="90254" x2="66276" y2="90254"/>
                        <a14:foregroundMark x1="53959" y1="81308" x2="51808" y2="81308"/>
                        <a14:foregroundMark x1="42913" y1="81976" x2="32942" y2="83311"/>
                        <a14:foregroundMark x1="32942" y1="83311" x2="35093" y2="94793"/>
                        <a14:foregroundMark x1="35093" y1="94793" x2="41153" y2="97730"/>
                        <a14:foregroundMark x1="41153" y1="97730" x2="60508" y2="97330"/>
                        <a14:foregroundMark x1="63243" y1="93297" x2="66667" y2="88251"/>
                        <a14:foregroundMark x1="62958" y1="93718" x2="63220" y2="93331"/>
                        <a14:foregroundMark x1="60508" y1="97330" x2="62410" y2="94526"/>
                        <a14:foregroundMark x1="62156" y1="83778" x2="59531" y2="81175"/>
                        <a14:foregroundMark x1="63166" y1="84780" x2="62777" y2="84394"/>
                        <a14:foregroundMark x1="63569" y1="85180" x2="63166" y2="84780"/>
                        <a14:foregroundMark x1="66667" y1="88251" x2="63569" y2="85180"/>
                        <a14:foregroundMark x1="59531" y1="81175" x2="43109" y2="81575"/>
                        <a14:foregroundMark x1="58162" y1="89052" x2="57185" y2="88919"/>
                        <a14:foregroundMark x1="59629" y1="91455" x2="59629" y2="93191"/>
                        <a14:foregroundMark x1="54839" y1="87316" x2="54839" y2="89987"/>
                        <a14:backgroundMark x1="62561" y1="84112" x2="62561" y2="84112"/>
                        <a14:backgroundMark x1="62268" y1="84112" x2="62268" y2="84112"/>
                        <a14:backgroundMark x1="62757" y1="84246" x2="62757" y2="84246"/>
                        <a14:backgroundMark x1="63050" y1="84246" x2="63050" y2="84246"/>
                        <a14:backgroundMark x1="63148" y1="84246" x2="63148" y2="84246"/>
                        <a14:backgroundMark x1="62072" y1="84112" x2="62072" y2="84112"/>
                        <a14:backgroundMark x1="62072" y1="83845" x2="62463" y2="84646"/>
                        <a14:backgroundMark x1="63050" y1="85047" x2="62757" y2="84780"/>
                        <a14:backgroundMark x1="63343" y1="84780" x2="63343" y2="84780"/>
                        <a14:backgroundMark x1="62757" y1="85180" x2="62757" y2="85180"/>
                        <a14:backgroundMark x1="61877" y1="83712" x2="61877" y2="83712"/>
                        <a14:backgroundMark x1="62757" y1="94526" x2="62757" y2="94526"/>
                        <a14:backgroundMark x1="62854" y1="94126" x2="62854" y2="94126"/>
                        <a14:backgroundMark x1="63148" y1="94126" x2="62072" y2="94126"/>
                        <a14:backgroundMark x1="63539" y1="93591" x2="63539" y2="93591"/>
                        <a14:backgroundMark x1="62854" y1="93858" x2="62854" y2="93858"/>
                        <a14:backgroundMark x1="63148" y1="93858" x2="63148" y2="93858"/>
                        <a14:backgroundMark x1="63343" y1="93858" x2="63343" y2="93725"/>
                        <a14:backgroundMark x1="62854" y1="93725" x2="62854" y2="93725"/>
                        <a14:backgroundMark x1="62854" y1="93725" x2="62854" y2="93725"/>
                        <a14:backgroundMark x1="63050" y1="93725" x2="63050" y2="93725"/>
                      </a14:backgroundRemoval>
                    </a14:imgEffect>
                  </a14:imgLayer>
                </a14:imgProps>
              </a:ext>
              <a:ext uri="{28A0092B-C50C-407E-A947-70E740481C1C}">
                <a14:useLocalDpi xmlns:a14="http://schemas.microsoft.com/office/drawing/2010/main" val="0"/>
              </a:ext>
            </a:extLst>
          </a:blip>
          <a:srcRect b="23600"/>
          <a:stretch/>
        </p:blipFill>
        <p:spPr bwMode="auto">
          <a:xfrm>
            <a:off x="10372623" y="1681192"/>
            <a:ext cx="1116156" cy="62437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omm'une opportunité | Offreur Smart city">
            <a:extLst>
              <a:ext uri="{FF2B5EF4-FFF2-40B4-BE49-F238E27FC236}">
                <a16:creationId xmlns:a16="http://schemas.microsoft.com/office/drawing/2014/main" id="{FA46001C-0EB2-30B2-CB99-14E782216A2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05059" y="4392502"/>
            <a:ext cx="3810000" cy="161925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6A351A39-3227-4CB3-18E1-E2B31775D75C}"/>
              </a:ext>
            </a:extLst>
          </p:cNvPr>
          <p:cNvSpPr/>
          <p:nvPr/>
        </p:nvSpPr>
        <p:spPr>
          <a:xfrm>
            <a:off x="435934" y="6035266"/>
            <a:ext cx="487348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5AF973A2-CD6D-6439-2013-F75FB9217B2F}"/>
              </a:ext>
            </a:extLst>
          </p:cNvPr>
          <p:cNvSpPr txBox="1"/>
          <p:nvPr/>
        </p:nvSpPr>
        <p:spPr>
          <a:xfrm>
            <a:off x="1007545" y="6223368"/>
            <a:ext cx="4301872" cy="400110"/>
          </a:xfrm>
          <a:prstGeom prst="rect">
            <a:avLst/>
          </a:prstGeom>
          <a:noFill/>
        </p:spPr>
        <p:txBody>
          <a:bodyPr wrap="square" rtlCol="0">
            <a:spAutoFit/>
          </a:bodyPr>
          <a:lstStyle/>
          <a:p>
            <a:r>
              <a:rPr lang="fr-FR" sz="2000" b="1" dirty="0"/>
              <a:t>Fiche outil n°13– Diffuser une annonce</a:t>
            </a:r>
          </a:p>
        </p:txBody>
      </p:sp>
      <p:pic>
        <p:nvPicPr>
          <p:cNvPr id="20" name="Picture 4">
            <a:extLst>
              <a:ext uri="{FF2B5EF4-FFF2-40B4-BE49-F238E27FC236}">
                <a16:creationId xmlns:a16="http://schemas.microsoft.com/office/drawing/2014/main" id="{FCF1C162-A16E-AFA6-EEBE-58B0541FD971}"/>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3522" y="6072332"/>
            <a:ext cx="608220" cy="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270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E5F3AFD2-7571-47F3-9593-361D6A3C469F}"/>
              </a:ext>
            </a:extLst>
          </p:cNvPr>
          <p:cNvSpPr/>
          <p:nvPr/>
        </p:nvSpPr>
        <p:spPr>
          <a:xfrm>
            <a:off x="5607995" y="188314"/>
            <a:ext cx="6427305" cy="1200329"/>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2F44D0A6-2CB6-481D-B0A9-AD454BFFA072}"/>
              </a:ext>
            </a:extLst>
          </p:cNvPr>
          <p:cNvSpPr/>
          <p:nvPr/>
        </p:nvSpPr>
        <p:spPr>
          <a:xfrm>
            <a:off x="5607994" y="1512724"/>
            <a:ext cx="6427305" cy="1200329"/>
          </a:xfrm>
          <a:prstGeom prst="rect">
            <a:avLst/>
          </a:prstGeom>
          <a:solidFill>
            <a:srgbClr val="6F4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Rectangle 7">
            <a:extLst>
              <a:ext uri="{FF2B5EF4-FFF2-40B4-BE49-F238E27FC236}">
                <a16:creationId xmlns:a16="http://schemas.microsoft.com/office/drawing/2014/main" id="{99C7E591-096F-4466-97BC-B22258133AD2}"/>
              </a:ext>
            </a:extLst>
          </p:cNvPr>
          <p:cNvSpPr/>
          <p:nvPr/>
        </p:nvSpPr>
        <p:spPr>
          <a:xfrm>
            <a:off x="5607995" y="2837134"/>
            <a:ext cx="6427304" cy="1200329"/>
          </a:xfrm>
          <a:prstGeom prst="rect">
            <a:avLst/>
          </a:prstGeom>
          <a:solidFill>
            <a:srgbClr val="B650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11" name="Groupe 10">
            <a:extLst>
              <a:ext uri="{FF2B5EF4-FFF2-40B4-BE49-F238E27FC236}">
                <a16:creationId xmlns:a16="http://schemas.microsoft.com/office/drawing/2014/main" id="{8022D1C6-D322-4F6E-BB68-804F4B1799B7}"/>
              </a:ext>
            </a:extLst>
          </p:cNvPr>
          <p:cNvGrpSpPr/>
          <p:nvPr/>
        </p:nvGrpSpPr>
        <p:grpSpPr>
          <a:xfrm>
            <a:off x="5674256" y="108802"/>
            <a:ext cx="2329455" cy="1356931"/>
            <a:chOff x="3193446" y="2371328"/>
            <a:chExt cx="5524551" cy="1356931"/>
          </a:xfrm>
        </p:grpSpPr>
        <p:sp>
          <p:nvSpPr>
            <p:cNvPr id="12" name="ZoneTexte 11">
              <a:extLst>
                <a:ext uri="{FF2B5EF4-FFF2-40B4-BE49-F238E27FC236}">
                  <a16:creationId xmlns:a16="http://schemas.microsoft.com/office/drawing/2014/main" id="{6DBEC775-9EBD-4D92-A397-A6C21DD40FE2}"/>
                </a:ext>
              </a:extLst>
            </p:cNvPr>
            <p:cNvSpPr txBox="1"/>
            <p:nvPr/>
          </p:nvSpPr>
          <p:spPr>
            <a:xfrm>
              <a:off x="5196232" y="2604158"/>
              <a:ext cx="3521765" cy="815608"/>
            </a:xfrm>
            <a:prstGeom prst="rect">
              <a:avLst/>
            </a:prstGeom>
            <a:noFill/>
          </p:spPr>
          <p:txBody>
            <a:bodyPr wrap="square">
              <a:spAutoFit/>
            </a:bodyPr>
            <a:lstStyle/>
            <a:p>
              <a:r>
                <a:rPr lang="fr-FR" dirty="0">
                  <a:solidFill>
                    <a:schemeClr val="bg1"/>
                  </a:solidFill>
                </a:rPr>
                <a:t>PREPARATION DU PROJET DE CESSION</a:t>
              </a:r>
            </a:p>
            <a:p>
              <a:endParaRPr lang="fr-FR" sz="1050" dirty="0"/>
            </a:p>
          </p:txBody>
        </p:sp>
        <p:sp>
          <p:nvSpPr>
            <p:cNvPr id="14" name="ZoneTexte 13">
              <a:extLst>
                <a:ext uri="{FF2B5EF4-FFF2-40B4-BE49-F238E27FC236}">
                  <a16:creationId xmlns:a16="http://schemas.microsoft.com/office/drawing/2014/main" id="{17C0676C-8A7C-4629-B087-5467B2386B61}"/>
                </a:ext>
              </a:extLst>
            </p:cNvPr>
            <p:cNvSpPr txBox="1"/>
            <p:nvPr/>
          </p:nvSpPr>
          <p:spPr>
            <a:xfrm>
              <a:off x="3193446" y="2404820"/>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1</a:t>
              </a:r>
              <a:endParaRPr lang="fr-FR" sz="8000" dirty="0">
                <a:latin typeface="Gill Sans Nova Cond XBd" panose="020B0A06020104020203" pitchFamily="34" charset="0"/>
                <a:cs typeface="Biome" panose="020B0503030204020804" pitchFamily="34" charset="0"/>
              </a:endParaRPr>
            </a:p>
          </p:txBody>
        </p:sp>
        <p:cxnSp>
          <p:nvCxnSpPr>
            <p:cNvPr id="15" name="Connecteur droit 14">
              <a:extLst>
                <a:ext uri="{FF2B5EF4-FFF2-40B4-BE49-F238E27FC236}">
                  <a16:creationId xmlns:a16="http://schemas.microsoft.com/office/drawing/2014/main" id="{FBA8B2C0-D97B-4A94-86A8-C5D83BD1DE90}"/>
                </a:ext>
              </a:extLst>
            </p:cNvPr>
            <p:cNvCxnSpPr>
              <a:cxnSpLocks/>
            </p:cNvCxnSpPr>
            <p:nvPr/>
          </p:nvCxnSpPr>
          <p:spPr>
            <a:xfrm>
              <a:off x="4996709" y="2371328"/>
              <a:ext cx="0" cy="127647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ZoneTexte 16">
            <a:extLst>
              <a:ext uri="{FF2B5EF4-FFF2-40B4-BE49-F238E27FC236}">
                <a16:creationId xmlns:a16="http://schemas.microsoft.com/office/drawing/2014/main" id="{8A3B3D91-B464-427E-B5DA-515C957F9684}"/>
              </a:ext>
            </a:extLst>
          </p:cNvPr>
          <p:cNvSpPr txBox="1"/>
          <p:nvPr/>
        </p:nvSpPr>
        <p:spPr>
          <a:xfrm>
            <a:off x="8240849" y="201842"/>
            <a:ext cx="3878580" cy="1200329"/>
          </a:xfrm>
          <a:prstGeom prst="rect">
            <a:avLst/>
          </a:prstGeom>
          <a:noFill/>
        </p:spPr>
        <p:txBody>
          <a:bodyPr wrap="square">
            <a:spAutoFit/>
          </a:bodyPr>
          <a:lstStyle/>
          <a:p>
            <a:pPr marL="285750" indent="-285750">
              <a:buBlip>
                <a:blip r:embed="rId2"/>
              </a:buBlip>
            </a:pPr>
            <a:r>
              <a:rPr lang="fr-FR" dirty="0">
                <a:solidFill>
                  <a:schemeClr val="bg1"/>
                </a:solidFill>
              </a:rPr>
              <a:t>V</a:t>
            </a:r>
            <a:r>
              <a:rPr lang="fr-FR" sz="1800" dirty="0">
                <a:solidFill>
                  <a:schemeClr val="bg1"/>
                </a:solidFill>
              </a:rPr>
              <a:t>alider la décision de cession</a:t>
            </a:r>
          </a:p>
          <a:p>
            <a:pPr marL="285750" indent="-285750">
              <a:buBlip>
                <a:blip r:embed="rId2"/>
              </a:buBlip>
            </a:pPr>
            <a:r>
              <a:rPr lang="fr-FR" dirty="0">
                <a:solidFill>
                  <a:schemeClr val="bg1"/>
                </a:solidFill>
              </a:rPr>
              <a:t>Etapes d’une cession réussie</a:t>
            </a:r>
          </a:p>
          <a:p>
            <a:pPr marL="285750" indent="-285750">
              <a:buBlip>
                <a:blip r:embed="rId2"/>
              </a:buBlip>
            </a:pPr>
            <a:r>
              <a:rPr lang="fr-FR" dirty="0">
                <a:solidFill>
                  <a:schemeClr val="bg1"/>
                </a:solidFill>
              </a:rPr>
              <a:t>Ordonnancer la gestion des tâches</a:t>
            </a:r>
          </a:p>
          <a:p>
            <a:pPr marL="285750" indent="-285750">
              <a:buBlip>
                <a:blip r:embed="rId2"/>
              </a:buBlip>
            </a:pPr>
            <a:r>
              <a:rPr lang="fr-FR" dirty="0">
                <a:solidFill>
                  <a:schemeClr val="bg1"/>
                </a:solidFill>
              </a:rPr>
              <a:t>Carnet d’adresses de la BPI</a:t>
            </a:r>
          </a:p>
        </p:txBody>
      </p:sp>
      <p:grpSp>
        <p:nvGrpSpPr>
          <p:cNvPr id="29" name="Groupe 28">
            <a:extLst>
              <a:ext uri="{FF2B5EF4-FFF2-40B4-BE49-F238E27FC236}">
                <a16:creationId xmlns:a16="http://schemas.microsoft.com/office/drawing/2014/main" id="{04F587C9-E47E-45F7-997A-A1E3B0A85FCA}"/>
              </a:ext>
            </a:extLst>
          </p:cNvPr>
          <p:cNvGrpSpPr/>
          <p:nvPr/>
        </p:nvGrpSpPr>
        <p:grpSpPr>
          <a:xfrm>
            <a:off x="5674256" y="1439445"/>
            <a:ext cx="2566589" cy="1367872"/>
            <a:chOff x="3193446" y="2371328"/>
            <a:chExt cx="6086940" cy="1367872"/>
          </a:xfrm>
        </p:grpSpPr>
        <p:sp>
          <p:nvSpPr>
            <p:cNvPr id="30" name="ZoneTexte 29">
              <a:extLst>
                <a:ext uri="{FF2B5EF4-FFF2-40B4-BE49-F238E27FC236}">
                  <a16:creationId xmlns:a16="http://schemas.microsoft.com/office/drawing/2014/main" id="{92958A05-CB25-4C07-94EF-51E94C66F5AC}"/>
                </a:ext>
              </a:extLst>
            </p:cNvPr>
            <p:cNvSpPr txBox="1"/>
            <p:nvPr/>
          </p:nvSpPr>
          <p:spPr>
            <a:xfrm>
              <a:off x="5196230" y="2579550"/>
              <a:ext cx="4084156" cy="923330"/>
            </a:xfrm>
            <a:prstGeom prst="rect">
              <a:avLst/>
            </a:prstGeom>
            <a:noFill/>
          </p:spPr>
          <p:txBody>
            <a:bodyPr wrap="square">
              <a:spAutoFit/>
            </a:bodyPr>
            <a:lstStyle/>
            <a:p>
              <a:r>
                <a:rPr lang="fr-FR" dirty="0">
                  <a:solidFill>
                    <a:schemeClr val="bg1"/>
                  </a:solidFill>
                </a:rPr>
                <a:t>DIAGNOSTIC ET EVALUATION DE L’ENTREPRISE</a:t>
              </a:r>
            </a:p>
          </p:txBody>
        </p:sp>
        <p:sp>
          <p:nvSpPr>
            <p:cNvPr id="31" name="ZoneTexte 30">
              <a:extLst>
                <a:ext uri="{FF2B5EF4-FFF2-40B4-BE49-F238E27FC236}">
                  <a16:creationId xmlns:a16="http://schemas.microsoft.com/office/drawing/2014/main" id="{F397875B-2B23-49E4-8631-869E19A248A9}"/>
                </a:ext>
              </a:extLst>
            </p:cNvPr>
            <p:cNvSpPr txBox="1"/>
            <p:nvPr/>
          </p:nvSpPr>
          <p:spPr>
            <a:xfrm>
              <a:off x="3193446" y="2415761"/>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2</a:t>
              </a:r>
              <a:endParaRPr lang="fr-FR" sz="8000" dirty="0">
                <a:latin typeface="Gill Sans Nova Cond XBd" panose="020B0A06020104020203" pitchFamily="34" charset="0"/>
                <a:cs typeface="Biome" panose="020B0503030204020804" pitchFamily="34" charset="0"/>
              </a:endParaRPr>
            </a:p>
          </p:txBody>
        </p:sp>
        <p:cxnSp>
          <p:nvCxnSpPr>
            <p:cNvPr id="32" name="Connecteur droit 31">
              <a:extLst>
                <a:ext uri="{FF2B5EF4-FFF2-40B4-BE49-F238E27FC236}">
                  <a16:creationId xmlns:a16="http://schemas.microsoft.com/office/drawing/2014/main" id="{5430A33B-6F5F-48C6-9BF8-0D44B3E2A65B}"/>
                </a:ext>
              </a:extLst>
            </p:cNvPr>
            <p:cNvCxnSpPr>
              <a:cxnSpLocks/>
            </p:cNvCxnSpPr>
            <p:nvPr/>
          </p:nvCxnSpPr>
          <p:spPr>
            <a:xfrm>
              <a:off x="4996709" y="2371328"/>
              <a:ext cx="0" cy="127647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3" name="ZoneTexte 32">
            <a:extLst>
              <a:ext uri="{FF2B5EF4-FFF2-40B4-BE49-F238E27FC236}">
                <a16:creationId xmlns:a16="http://schemas.microsoft.com/office/drawing/2014/main" id="{5F52911D-E3EB-4AA9-B551-6F4AAFE195FF}"/>
              </a:ext>
            </a:extLst>
          </p:cNvPr>
          <p:cNvSpPr txBox="1"/>
          <p:nvPr/>
        </p:nvSpPr>
        <p:spPr>
          <a:xfrm>
            <a:off x="8222980" y="1651223"/>
            <a:ext cx="3878580" cy="923330"/>
          </a:xfrm>
          <a:prstGeom prst="rect">
            <a:avLst/>
          </a:prstGeom>
          <a:noFill/>
        </p:spPr>
        <p:txBody>
          <a:bodyPr wrap="square">
            <a:spAutoFit/>
          </a:bodyPr>
          <a:lstStyle/>
          <a:p>
            <a:pPr marL="285750" indent="-285750">
              <a:buBlip>
                <a:blip r:embed="rId2"/>
              </a:buBlip>
            </a:pPr>
            <a:r>
              <a:rPr lang="fr-FR" dirty="0">
                <a:solidFill>
                  <a:schemeClr val="bg1"/>
                </a:solidFill>
              </a:rPr>
              <a:t>Utiliser « </a:t>
            </a:r>
            <a:r>
              <a:rPr lang="fr-FR" dirty="0" err="1">
                <a:solidFill>
                  <a:schemeClr val="bg1"/>
                </a:solidFill>
              </a:rPr>
              <a:t>Prediagentreprise</a:t>
            </a:r>
            <a:r>
              <a:rPr lang="fr-FR" dirty="0">
                <a:solidFill>
                  <a:schemeClr val="bg1"/>
                </a:solidFill>
              </a:rPr>
              <a:t> »</a:t>
            </a:r>
            <a:endParaRPr lang="fr-FR" sz="1800" dirty="0">
              <a:solidFill>
                <a:schemeClr val="bg1"/>
              </a:solidFill>
            </a:endParaRPr>
          </a:p>
          <a:p>
            <a:pPr marL="285750" indent="-285750">
              <a:buBlip>
                <a:blip r:embed="rId2"/>
              </a:buBlip>
            </a:pPr>
            <a:r>
              <a:rPr lang="fr-FR" dirty="0">
                <a:solidFill>
                  <a:schemeClr val="bg1"/>
                </a:solidFill>
              </a:rPr>
              <a:t>Faire l’analyse SWOT</a:t>
            </a:r>
          </a:p>
          <a:p>
            <a:pPr marL="285750" indent="-285750">
              <a:buBlip>
                <a:blip r:embed="rId2"/>
              </a:buBlip>
            </a:pPr>
            <a:r>
              <a:rPr lang="fr-FR" dirty="0">
                <a:solidFill>
                  <a:schemeClr val="bg1"/>
                </a:solidFill>
              </a:rPr>
              <a:t>Estimer la valeur de son entreprise</a:t>
            </a:r>
          </a:p>
        </p:txBody>
      </p:sp>
      <p:sp>
        <p:nvSpPr>
          <p:cNvPr id="34" name="Rectangle 33">
            <a:extLst>
              <a:ext uri="{FF2B5EF4-FFF2-40B4-BE49-F238E27FC236}">
                <a16:creationId xmlns:a16="http://schemas.microsoft.com/office/drawing/2014/main" id="{BBABA104-ED4F-4AFA-B0B1-B01624C8846C}"/>
              </a:ext>
            </a:extLst>
          </p:cNvPr>
          <p:cNvSpPr/>
          <p:nvPr/>
        </p:nvSpPr>
        <p:spPr>
          <a:xfrm>
            <a:off x="5607994" y="4161544"/>
            <a:ext cx="6427304" cy="1200329"/>
          </a:xfrm>
          <a:prstGeom prst="rect">
            <a:avLst/>
          </a:prstGeom>
          <a:solidFill>
            <a:srgbClr val="E95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Rectangle 34">
            <a:extLst>
              <a:ext uri="{FF2B5EF4-FFF2-40B4-BE49-F238E27FC236}">
                <a16:creationId xmlns:a16="http://schemas.microsoft.com/office/drawing/2014/main" id="{46638465-4CF0-43B4-8B5C-FA7327C52800}"/>
              </a:ext>
            </a:extLst>
          </p:cNvPr>
          <p:cNvSpPr/>
          <p:nvPr/>
        </p:nvSpPr>
        <p:spPr>
          <a:xfrm>
            <a:off x="5607994" y="5485953"/>
            <a:ext cx="6427304" cy="1200329"/>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Rectangle 35">
            <a:extLst>
              <a:ext uri="{FF2B5EF4-FFF2-40B4-BE49-F238E27FC236}">
                <a16:creationId xmlns:a16="http://schemas.microsoft.com/office/drawing/2014/main" id="{CB51203F-8668-421C-8454-D996AAD02E06}"/>
              </a:ext>
            </a:extLst>
          </p:cNvPr>
          <p:cNvSpPr/>
          <p:nvPr/>
        </p:nvSpPr>
        <p:spPr>
          <a:xfrm>
            <a:off x="0" y="0"/>
            <a:ext cx="5437113" cy="6858000"/>
          </a:xfrm>
          <a:prstGeom prst="rect">
            <a:avLst/>
          </a:prstGeom>
          <a:gradFill>
            <a:gsLst>
              <a:gs pos="0">
                <a:srgbClr val="00379E"/>
              </a:gs>
              <a:gs pos="100000">
                <a:srgbClr val="FF5A5E"/>
              </a:gs>
            </a:gsLst>
            <a:lin ang="5400000" scaled="1"/>
          </a:grad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7" name="Groupe 36">
            <a:extLst>
              <a:ext uri="{FF2B5EF4-FFF2-40B4-BE49-F238E27FC236}">
                <a16:creationId xmlns:a16="http://schemas.microsoft.com/office/drawing/2014/main" id="{8F679F29-C87C-457A-B4F2-34DECF1902F2}"/>
              </a:ext>
            </a:extLst>
          </p:cNvPr>
          <p:cNvGrpSpPr/>
          <p:nvPr/>
        </p:nvGrpSpPr>
        <p:grpSpPr>
          <a:xfrm>
            <a:off x="5674256" y="2764297"/>
            <a:ext cx="2218280" cy="1323439"/>
            <a:chOff x="3193446" y="2350647"/>
            <a:chExt cx="5260887" cy="1323439"/>
          </a:xfrm>
        </p:grpSpPr>
        <p:sp>
          <p:nvSpPr>
            <p:cNvPr id="38" name="ZoneTexte 37">
              <a:extLst>
                <a:ext uri="{FF2B5EF4-FFF2-40B4-BE49-F238E27FC236}">
                  <a16:creationId xmlns:a16="http://schemas.microsoft.com/office/drawing/2014/main" id="{F4C8F72C-E150-4206-9249-DFCAFA52BCDB}"/>
                </a:ext>
              </a:extLst>
            </p:cNvPr>
            <p:cNvSpPr txBox="1"/>
            <p:nvPr/>
          </p:nvSpPr>
          <p:spPr>
            <a:xfrm>
              <a:off x="5222981" y="2561306"/>
              <a:ext cx="3231352" cy="923330"/>
            </a:xfrm>
            <a:prstGeom prst="rect">
              <a:avLst/>
            </a:prstGeom>
            <a:noFill/>
          </p:spPr>
          <p:txBody>
            <a:bodyPr wrap="square">
              <a:spAutoFit/>
            </a:bodyPr>
            <a:lstStyle/>
            <a:p>
              <a:r>
                <a:rPr lang="fr-FR" sz="1800" dirty="0">
                  <a:solidFill>
                    <a:schemeClr val="bg1"/>
                  </a:solidFill>
                </a:rPr>
                <a:t>CREATION DU PLAN DE CESSION</a:t>
              </a:r>
            </a:p>
          </p:txBody>
        </p:sp>
        <p:sp>
          <p:nvSpPr>
            <p:cNvPr id="39" name="ZoneTexte 38">
              <a:extLst>
                <a:ext uri="{FF2B5EF4-FFF2-40B4-BE49-F238E27FC236}">
                  <a16:creationId xmlns:a16="http://schemas.microsoft.com/office/drawing/2014/main" id="{168FF8CE-73CE-4EE8-BBC5-B7EBCFB588A0}"/>
                </a:ext>
              </a:extLst>
            </p:cNvPr>
            <p:cNvSpPr txBox="1"/>
            <p:nvPr/>
          </p:nvSpPr>
          <p:spPr>
            <a:xfrm>
              <a:off x="3193446" y="2350647"/>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3</a:t>
              </a:r>
              <a:endParaRPr lang="fr-FR" sz="8000" dirty="0">
                <a:latin typeface="Gill Sans Nova Cond XBd" panose="020B0A06020104020203" pitchFamily="34" charset="0"/>
                <a:cs typeface="Biome" panose="020B0503030204020804" pitchFamily="34" charset="0"/>
              </a:endParaRPr>
            </a:p>
          </p:txBody>
        </p:sp>
        <p:cxnSp>
          <p:nvCxnSpPr>
            <p:cNvPr id="40" name="Connecteur droit 39">
              <a:extLst>
                <a:ext uri="{FF2B5EF4-FFF2-40B4-BE49-F238E27FC236}">
                  <a16:creationId xmlns:a16="http://schemas.microsoft.com/office/drawing/2014/main" id="{AAE58B8A-2E8A-4608-91FF-97509ADDC612}"/>
                </a:ext>
              </a:extLst>
            </p:cNvPr>
            <p:cNvCxnSpPr>
              <a:cxnSpLocks/>
            </p:cNvCxnSpPr>
            <p:nvPr/>
          </p:nvCxnSpPr>
          <p:spPr>
            <a:xfrm>
              <a:off x="4996709" y="2371328"/>
              <a:ext cx="0" cy="127647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1" name="Groupe 40">
            <a:extLst>
              <a:ext uri="{FF2B5EF4-FFF2-40B4-BE49-F238E27FC236}">
                <a16:creationId xmlns:a16="http://schemas.microsoft.com/office/drawing/2014/main" id="{97C647DE-FFBA-40D0-B572-B99E74E2D9DC}"/>
              </a:ext>
            </a:extLst>
          </p:cNvPr>
          <p:cNvGrpSpPr/>
          <p:nvPr/>
        </p:nvGrpSpPr>
        <p:grpSpPr>
          <a:xfrm>
            <a:off x="5674256" y="4102320"/>
            <a:ext cx="2577869" cy="1345511"/>
            <a:chOff x="3193446" y="2371328"/>
            <a:chExt cx="6113690" cy="1345511"/>
          </a:xfrm>
        </p:grpSpPr>
        <p:sp>
          <p:nvSpPr>
            <p:cNvPr id="42" name="ZoneTexte 41">
              <a:extLst>
                <a:ext uri="{FF2B5EF4-FFF2-40B4-BE49-F238E27FC236}">
                  <a16:creationId xmlns:a16="http://schemas.microsoft.com/office/drawing/2014/main" id="{293CC162-97E1-4582-987B-FC1F42DF551C}"/>
                </a:ext>
              </a:extLst>
            </p:cNvPr>
            <p:cNvSpPr txBox="1"/>
            <p:nvPr/>
          </p:nvSpPr>
          <p:spPr>
            <a:xfrm>
              <a:off x="5222981" y="2597122"/>
              <a:ext cx="4084155" cy="923330"/>
            </a:xfrm>
            <a:prstGeom prst="rect">
              <a:avLst/>
            </a:prstGeom>
            <a:noFill/>
          </p:spPr>
          <p:txBody>
            <a:bodyPr wrap="square">
              <a:spAutoFit/>
            </a:bodyPr>
            <a:lstStyle/>
            <a:p>
              <a:r>
                <a:rPr lang="fr-FR" sz="1800" dirty="0">
                  <a:solidFill>
                    <a:schemeClr val="bg1"/>
                  </a:solidFill>
                </a:rPr>
                <a:t>RECHERCHE D’ACQUEREURS</a:t>
              </a:r>
            </a:p>
            <a:p>
              <a:r>
                <a:rPr lang="fr-FR" sz="1800" dirty="0">
                  <a:solidFill>
                    <a:schemeClr val="bg1"/>
                  </a:solidFill>
                </a:rPr>
                <a:t>POTENTIELS</a:t>
              </a:r>
            </a:p>
          </p:txBody>
        </p:sp>
        <p:sp>
          <p:nvSpPr>
            <p:cNvPr id="43" name="ZoneTexte 42">
              <a:extLst>
                <a:ext uri="{FF2B5EF4-FFF2-40B4-BE49-F238E27FC236}">
                  <a16:creationId xmlns:a16="http://schemas.microsoft.com/office/drawing/2014/main" id="{F07C36B5-6B20-4D8C-B121-44E44BE1CF7C}"/>
                </a:ext>
              </a:extLst>
            </p:cNvPr>
            <p:cNvSpPr txBox="1"/>
            <p:nvPr/>
          </p:nvSpPr>
          <p:spPr>
            <a:xfrm>
              <a:off x="3193446" y="2393400"/>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4</a:t>
              </a:r>
              <a:endParaRPr lang="fr-FR" sz="8000" dirty="0">
                <a:latin typeface="Gill Sans Nova Cond XBd" panose="020B0A06020104020203" pitchFamily="34" charset="0"/>
                <a:cs typeface="Biome" panose="020B0503030204020804" pitchFamily="34" charset="0"/>
              </a:endParaRPr>
            </a:p>
          </p:txBody>
        </p:sp>
        <p:cxnSp>
          <p:nvCxnSpPr>
            <p:cNvPr id="44" name="Connecteur droit 43">
              <a:extLst>
                <a:ext uri="{FF2B5EF4-FFF2-40B4-BE49-F238E27FC236}">
                  <a16:creationId xmlns:a16="http://schemas.microsoft.com/office/drawing/2014/main" id="{9B9F7BF1-0872-47CB-89AA-E57CB6A1ED18}"/>
                </a:ext>
              </a:extLst>
            </p:cNvPr>
            <p:cNvCxnSpPr>
              <a:cxnSpLocks/>
            </p:cNvCxnSpPr>
            <p:nvPr/>
          </p:nvCxnSpPr>
          <p:spPr>
            <a:xfrm>
              <a:off x="4996709" y="2371328"/>
              <a:ext cx="0" cy="128937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5" name="Groupe 44">
            <a:extLst>
              <a:ext uri="{FF2B5EF4-FFF2-40B4-BE49-F238E27FC236}">
                <a16:creationId xmlns:a16="http://schemas.microsoft.com/office/drawing/2014/main" id="{94389D88-537E-43EF-9E98-1AEDE24D924A}"/>
              </a:ext>
            </a:extLst>
          </p:cNvPr>
          <p:cNvGrpSpPr/>
          <p:nvPr/>
        </p:nvGrpSpPr>
        <p:grpSpPr>
          <a:xfrm>
            <a:off x="5674256" y="5467015"/>
            <a:ext cx="2329455" cy="1366218"/>
            <a:chOff x="3166711" y="2305068"/>
            <a:chExt cx="5524550" cy="1366218"/>
          </a:xfrm>
        </p:grpSpPr>
        <p:sp>
          <p:nvSpPr>
            <p:cNvPr id="46" name="ZoneTexte 45">
              <a:extLst>
                <a:ext uri="{FF2B5EF4-FFF2-40B4-BE49-F238E27FC236}">
                  <a16:creationId xmlns:a16="http://schemas.microsoft.com/office/drawing/2014/main" id="{9A051229-4AAB-455B-9F27-7FCACE43C759}"/>
                </a:ext>
              </a:extLst>
            </p:cNvPr>
            <p:cNvSpPr txBox="1"/>
            <p:nvPr/>
          </p:nvSpPr>
          <p:spPr>
            <a:xfrm>
              <a:off x="5196246" y="2462505"/>
              <a:ext cx="3495015" cy="923330"/>
            </a:xfrm>
            <a:prstGeom prst="rect">
              <a:avLst/>
            </a:prstGeom>
            <a:noFill/>
          </p:spPr>
          <p:txBody>
            <a:bodyPr wrap="square">
              <a:spAutoFit/>
            </a:bodyPr>
            <a:lstStyle/>
            <a:p>
              <a:r>
                <a:rPr lang="fr-FR" sz="1800" dirty="0">
                  <a:solidFill>
                    <a:schemeClr val="bg1"/>
                  </a:solidFill>
                </a:rPr>
                <a:t>CONCLUSION DE LA CESSION</a:t>
              </a:r>
            </a:p>
          </p:txBody>
        </p:sp>
        <p:sp>
          <p:nvSpPr>
            <p:cNvPr id="47" name="ZoneTexte 46">
              <a:extLst>
                <a:ext uri="{FF2B5EF4-FFF2-40B4-BE49-F238E27FC236}">
                  <a16:creationId xmlns:a16="http://schemas.microsoft.com/office/drawing/2014/main" id="{A2FEDF08-6EC1-47ED-9E6D-3835F0FF6E05}"/>
                </a:ext>
              </a:extLst>
            </p:cNvPr>
            <p:cNvSpPr txBox="1"/>
            <p:nvPr/>
          </p:nvSpPr>
          <p:spPr>
            <a:xfrm>
              <a:off x="3166711" y="2347847"/>
              <a:ext cx="2643805"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5</a:t>
              </a:r>
              <a:endParaRPr lang="fr-FR" sz="8000" dirty="0">
                <a:latin typeface="Gill Sans Nova Cond XBd" panose="020B0A06020104020203" pitchFamily="34" charset="0"/>
                <a:cs typeface="Biome" panose="020B0503030204020804" pitchFamily="34" charset="0"/>
              </a:endParaRPr>
            </a:p>
          </p:txBody>
        </p:sp>
        <p:cxnSp>
          <p:nvCxnSpPr>
            <p:cNvPr id="48" name="Connecteur droit 47">
              <a:extLst>
                <a:ext uri="{FF2B5EF4-FFF2-40B4-BE49-F238E27FC236}">
                  <a16:creationId xmlns:a16="http://schemas.microsoft.com/office/drawing/2014/main" id="{1E26098B-2652-4709-96D8-AA560BE8E2E4}"/>
                </a:ext>
              </a:extLst>
            </p:cNvPr>
            <p:cNvCxnSpPr>
              <a:cxnSpLocks/>
            </p:cNvCxnSpPr>
            <p:nvPr/>
          </p:nvCxnSpPr>
          <p:spPr>
            <a:xfrm>
              <a:off x="4996709" y="2305068"/>
              <a:ext cx="0" cy="127647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9" name="ZoneTexte 48">
            <a:extLst>
              <a:ext uri="{FF2B5EF4-FFF2-40B4-BE49-F238E27FC236}">
                <a16:creationId xmlns:a16="http://schemas.microsoft.com/office/drawing/2014/main" id="{B3B3DE37-42EB-45B4-BFB5-2CFE200D10B7}"/>
              </a:ext>
            </a:extLst>
          </p:cNvPr>
          <p:cNvSpPr txBox="1"/>
          <p:nvPr/>
        </p:nvSpPr>
        <p:spPr>
          <a:xfrm>
            <a:off x="8222980" y="2972077"/>
            <a:ext cx="3878580" cy="923330"/>
          </a:xfrm>
          <a:prstGeom prst="rect">
            <a:avLst/>
          </a:prstGeom>
          <a:noFill/>
        </p:spPr>
        <p:txBody>
          <a:bodyPr wrap="square">
            <a:spAutoFit/>
          </a:bodyPr>
          <a:lstStyle/>
          <a:p>
            <a:pPr marL="285750" indent="-285750">
              <a:buBlip>
                <a:blip r:embed="rId2"/>
              </a:buBlip>
            </a:pPr>
            <a:r>
              <a:rPr lang="fr-FR" sz="1800" dirty="0">
                <a:solidFill>
                  <a:schemeClr val="bg1"/>
                </a:solidFill>
              </a:rPr>
              <a:t>Choisir son mode de transmission</a:t>
            </a:r>
          </a:p>
          <a:p>
            <a:pPr marL="285750" indent="-285750">
              <a:buBlip>
                <a:blip r:embed="rId2"/>
              </a:buBlip>
            </a:pPr>
            <a:r>
              <a:rPr lang="fr-FR" dirty="0">
                <a:solidFill>
                  <a:schemeClr val="bg1"/>
                </a:solidFill>
              </a:rPr>
              <a:t>Créer son dossier de présentation</a:t>
            </a:r>
          </a:p>
          <a:p>
            <a:pPr marL="285750" indent="-285750">
              <a:buBlip>
                <a:blip r:embed="rId2"/>
              </a:buBlip>
            </a:pPr>
            <a:r>
              <a:rPr lang="fr-FR" dirty="0">
                <a:solidFill>
                  <a:schemeClr val="bg1"/>
                </a:solidFill>
              </a:rPr>
              <a:t>Rédiger la lettre de confidentialité</a:t>
            </a:r>
          </a:p>
        </p:txBody>
      </p:sp>
      <p:sp>
        <p:nvSpPr>
          <p:cNvPr id="50" name="ZoneTexte 49">
            <a:extLst>
              <a:ext uri="{FF2B5EF4-FFF2-40B4-BE49-F238E27FC236}">
                <a16:creationId xmlns:a16="http://schemas.microsoft.com/office/drawing/2014/main" id="{D33F634E-41CA-480C-A19D-2434249D2B2B}"/>
              </a:ext>
            </a:extLst>
          </p:cNvPr>
          <p:cNvSpPr txBox="1"/>
          <p:nvPr/>
        </p:nvSpPr>
        <p:spPr>
          <a:xfrm>
            <a:off x="8235069" y="4323897"/>
            <a:ext cx="3878580" cy="923330"/>
          </a:xfrm>
          <a:prstGeom prst="rect">
            <a:avLst/>
          </a:prstGeom>
          <a:noFill/>
        </p:spPr>
        <p:txBody>
          <a:bodyPr wrap="square">
            <a:spAutoFit/>
          </a:bodyPr>
          <a:lstStyle/>
          <a:p>
            <a:pPr marL="285750" indent="-285750">
              <a:buBlip>
                <a:blip r:embed="rId2"/>
              </a:buBlip>
            </a:pPr>
            <a:r>
              <a:rPr lang="fr-FR" dirty="0">
                <a:solidFill>
                  <a:schemeClr val="bg1"/>
                </a:solidFill>
              </a:rPr>
              <a:t>Déterminer le profil de l’acquéreur</a:t>
            </a:r>
            <a:endParaRPr lang="fr-FR" sz="1800" dirty="0">
              <a:solidFill>
                <a:schemeClr val="bg1"/>
              </a:solidFill>
            </a:endParaRPr>
          </a:p>
          <a:p>
            <a:pPr marL="285750" indent="-285750">
              <a:buBlip>
                <a:blip r:embed="rId2"/>
              </a:buBlip>
            </a:pPr>
            <a:r>
              <a:rPr lang="fr-FR" dirty="0">
                <a:solidFill>
                  <a:schemeClr val="bg1"/>
                </a:solidFill>
              </a:rPr>
              <a:t>Créer une annonce optimisée</a:t>
            </a:r>
          </a:p>
          <a:p>
            <a:pPr marL="285750" indent="-285750">
              <a:buBlip>
                <a:blip r:embed="rId2"/>
              </a:buBlip>
            </a:pPr>
            <a:r>
              <a:rPr lang="fr-FR" dirty="0">
                <a:solidFill>
                  <a:schemeClr val="bg1"/>
                </a:solidFill>
              </a:rPr>
              <a:t>Diffuser son annonce </a:t>
            </a:r>
          </a:p>
        </p:txBody>
      </p:sp>
      <p:sp>
        <p:nvSpPr>
          <p:cNvPr id="51" name="ZoneTexte 50">
            <a:extLst>
              <a:ext uri="{FF2B5EF4-FFF2-40B4-BE49-F238E27FC236}">
                <a16:creationId xmlns:a16="http://schemas.microsoft.com/office/drawing/2014/main" id="{2CDCE64A-AD1A-4E08-9074-786ADCB400BF}"/>
              </a:ext>
            </a:extLst>
          </p:cNvPr>
          <p:cNvSpPr txBox="1"/>
          <p:nvPr/>
        </p:nvSpPr>
        <p:spPr>
          <a:xfrm>
            <a:off x="8222980" y="5624452"/>
            <a:ext cx="3878580" cy="923330"/>
          </a:xfrm>
          <a:prstGeom prst="rect">
            <a:avLst/>
          </a:prstGeom>
          <a:noFill/>
        </p:spPr>
        <p:txBody>
          <a:bodyPr wrap="square">
            <a:spAutoFit/>
          </a:bodyPr>
          <a:lstStyle/>
          <a:p>
            <a:pPr marL="285750" indent="-285750">
              <a:buBlip>
                <a:blip r:embed="rId2"/>
              </a:buBlip>
            </a:pPr>
            <a:r>
              <a:rPr lang="fr-FR" dirty="0" err="1">
                <a:solidFill>
                  <a:schemeClr val="bg1"/>
                </a:solidFill>
              </a:rPr>
              <a:t>Pré-rédiger</a:t>
            </a:r>
            <a:r>
              <a:rPr lang="fr-FR" dirty="0">
                <a:solidFill>
                  <a:schemeClr val="bg1"/>
                </a:solidFill>
              </a:rPr>
              <a:t> la lettre d’intention</a:t>
            </a:r>
            <a:endParaRPr lang="fr-FR" sz="1800" dirty="0">
              <a:solidFill>
                <a:schemeClr val="bg1"/>
              </a:solidFill>
            </a:endParaRPr>
          </a:p>
          <a:p>
            <a:pPr marL="285750" indent="-285750">
              <a:buBlip>
                <a:blip r:embed="rId2"/>
              </a:buBlip>
            </a:pPr>
            <a:r>
              <a:rPr lang="fr-FR" dirty="0">
                <a:solidFill>
                  <a:schemeClr val="bg1"/>
                </a:solidFill>
              </a:rPr>
              <a:t>Rédiger le protocole d’accord</a:t>
            </a:r>
          </a:p>
          <a:p>
            <a:pPr marL="285750" indent="-285750">
              <a:buBlip>
                <a:blip r:embed="rId2"/>
              </a:buBlip>
            </a:pPr>
            <a:r>
              <a:rPr lang="fr-FR" dirty="0">
                <a:solidFill>
                  <a:schemeClr val="bg1"/>
                </a:solidFill>
              </a:rPr>
              <a:t>Préparer l’acte de cession</a:t>
            </a:r>
          </a:p>
        </p:txBody>
      </p:sp>
      <p:sp>
        <p:nvSpPr>
          <p:cNvPr id="52" name="ZoneTexte 51">
            <a:extLst>
              <a:ext uri="{FF2B5EF4-FFF2-40B4-BE49-F238E27FC236}">
                <a16:creationId xmlns:a16="http://schemas.microsoft.com/office/drawing/2014/main" id="{307D395A-B474-460C-A75E-57C554DA3876}"/>
              </a:ext>
            </a:extLst>
          </p:cNvPr>
          <p:cNvSpPr txBox="1"/>
          <p:nvPr/>
        </p:nvSpPr>
        <p:spPr>
          <a:xfrm>
            <a:off x="1805226" y="2672950"/>
            <a:ext cx="1826659" cy="1446550"/>
          </a:xfrm>
          <a:prstGeom prst="rect">
            <a:avLst/>
          </a:prstGeom>
          <a:noFill/>
        </p:spPr>
        <p:txBody>
          <a:bodyPr wrap="square">
            <a:spAutoFit/>
          </a:bodyPr>
          <a:lstStyle/>
          <a:p>
            <a:r>
              <a:rPr lang="fr-FR" sz="4400" dirty="0">
                <a:solidFill>
                  <a:schemeClr val="bg1"/>
                </a:solidFill>
              </a:rPr>
              <a:t>LES OUTILS</a:t>
            </a:r>
          </a:p>
        </p:txBody>
      </p:sp>
      <p:sp>
        <p:nvSpPr>
          <p:cNvPr id="55" name="Rectangle 54">
            <a:hlinkClick r:id="rId3" action="ppaction://hlinksldjump"/>
            <a:extLst>
              <a:ext uri="{FF2B5EF4-FFF2-40B4-BE49-F238E27FC236}">
                <a16:creationId xmlns:a16="http://schemas.microsoft.com/office/drawing/2014/main" id="{AD3B2D83-CC49-417D-8BEF-C3ECC938014E}"/>
              </a:ext>
            </a:extLst>
          </p:cNvPr>
          <p:cNvSpPr/>
          <p:nvPr/>
        </p:nvSpPr>
        <p:spPr>
          <a:xfrm>
            <a:off x="8592457" y="197625"/>
            <a:ext cx="2772229" cy="3248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46064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0">
                <a:srgbClr val="00379E"/>
              </a:gs>
              <a:gs pos="100000">
                <a:srgbClr val="FF5A5E"/>
              </a:gs>
            </a:gsLst>
            <a:lin ang="5400000" scaled="1"/>
          </a:grad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a:extLst>
              <a:ext uri="{FF2B5EF4-FFF2-40B4-BE49-F238E27FC236}">
                <a16:creationId xmlns:a16="http://schemas.microsoft.com/office/drawing/2014/main" id="{AADE6EC4-88CB-457E-A39A-626AB4110129}"/>
              </a:ext>
            </a:extLst>
          </p:cNvPr>
          <p:cNvGrpSpPr/>
          <p:nvPr/>
        </p:nvGrpSpPr>
        <p:grpSpPr>
          <a:xfrm>
            <a:off x="3553755" y="1851645"/>
            <a:ext cx="5084490" cy="3154710"/>
            <a:chOff x="3406367" y="1692658"/>
            <a:chExt cx="5084490"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234609" y="2182505"/>
              <a:ext cx="3256248" cy="2492990"/>
            </a:xfrm>
            <a:prstGeom prst="rect">
              <a:avLst/>
            </a:prstGeom>
            <a:noFill/>
          </p:spPr>
          <p:txBody>
            <a:bodyPr wrap="square">
              <a:spAutoFit/>
            </a:bodyPr>
            <a:lstStyle/>
            <a:p>
              <a:r>
                <a:rPr lang="fr-FR" sz="4400" dirty="0">
                  <a:solidFill>
                    <a:schemeClr val="bg1"/>
                  </a:solidFill>
                </a:rPr>
                <a:t>CONCLUSION DE LA CESSION </a:t>
              </a:r>
            </a:p>
            <a:p>
              <a:endParaRPr lang="fr-FR" sz="2400" dirty="0"/>
            </a:p>
          </p:txBody>
        </p:sp>
        <p:sp>
          <p:nvSpPr>
            <p:cNvPr id="8" name="ZoneTexte 7">
              <a:extLst>
                <a:ext uri="{FF2B5EF4-FFF2-40B4-BE49-F238E27FC236}">
                  <a16:creationId xmlns:a16="http://schemas.microsoft.com/office/drawing/2014/main" id="{A4321E0F-FC19-4E75-B56D-97BEC72D8DC9}"/>
                </a:ext>
              </a:extLst>
            </p:cNvPr>
            <p:cNvSpPr txBox="1"/>
            <p:nvPr/>
          </p:nvSpPr>
          <p:spPr>
            <a:xfrm>
              <a:off x="3406367" y="1692658"/>
              <a:ext cx="2643809"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5</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059569" y="2395538"/>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0775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156189"/>
            <a:ext cx="3849925" cy="830997"/>
          </a:xfrm>
          <a:prstGeom prst="rect">
            <a:avLst/>
          </a:prstGeom>
          <a:noFill/>
        </p:spPr>
        <p:txBody>
          <a:bodyPr wrap="square">
            <a:spAutoFit/>
          </a:bodyPr>
          <a:lstStyle/>
          <a:p>
            <a:r>
              <a:rPr lang="fr-FR" sz="2400" b="1" dirty="0">
                <a:solidFill>
                  <a:srgbClr val="727272"/>
                </a:solidFill>
              </a:rPr>
              <a:t>Prérédiger la lettre d’intention</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pic>
        <p:nvPicPr>
          <p:cNvPr id="3" name="Image 2">
            <a:extLst>
              <a:ext uri="{FF2B5EF4-FFF2-40B4-BE49-F238E27FC236}">
                <a16:creationId xmlns:a16="http://schemas.microsoft.com/office/drawing/2014/main" id="{1483B715-9E2A-46BA-A4E1-0F6831125C0F}"/>
              </a:ext>
            </a:extLst>
          </p:cNvPr>
          <p:cNvPicPr>
            <a:picLocks noChangeAspect="1"/>
          </p:cNvPicPr>
          <p:nvPr/>
        </p:nvPicPr>
        <p:blipFill rotWithShape="1">
          <a:blip r:embed="rId3"/>
          <a:srcRect l="30317" t="809" r="30456" b="1182"/>
          <a:stretch/>
        </p:blipFill>
        <p:spPr>
          <a:xfrm>
            <a:off x="6692378" y="474392"/>
            <a:ext cx="4206557" cy="5909215"/>
          </a:xfrm>
          <a:prstGeom prst="rect">
            <a:avLst/>
          </a:prstGeom>
          <a:ln>
            <a:noFill/>
          </a:ln>
          <a:effectLst>
            <a:outerShdw blurRad="292100" dist="139700" dir="2700000" algn="tl" rotWithShape="0">
              <a:srgbClr val="333333">
                <a:alpha val="65000"/>
              </a:srgbClr>
            </a:outerShdw>
          </a:effectLst>
        </p:spPr>
      </p:pic>
      <p:sp>
        <p:nvSpPr>
          <p:cNvPr id="13" name="ZoneTexte 12">
            <a:extLst>
              <a:ext uri="{FF2B5EF4-FFF2-40B4-BE49-F238E27FC236}">
                <a16:creationId xmlns:a16="http://schemas.microsoft.com/office/drawing/2014/main" id="{95B2A3CB-2294-4332-BF8A-F93DAFD3ACF0}"/>
              </a:ext>
            </a:extLst>
          </p:cNvPr>
          <p:cNvSpPr txBox="1"/>
          <p:nvPr/>
        </p:nvSpPr>
        <p:spPr>
          <a:xfrm>
            <a:off x="425477" y="1770580"/>
            <a:ext cx="4993181" cy="3170099"/>
          </a:xfrm>
          <a:prstGeom prst="rect">
            <a:avLst/>
          </a:prstGeom>
          <a:noFill/>
        </p:spPr>
        <p:txBody>
          <a:bodyPr wrap="square" rtlCol="0">
            <a:spAutoFit/>
          </a:bodyPr>
          <a:lstStyle/>
          <a:p>
            <a:pPr algn="just"/>
            <a:r>
              <a:rPr lang="fr-FR" sz="2000" dirty="0"/>
              <a:t>Pour faciliter le travail de l’acquéreur, il est possible de prérédiger la lettre d’intention et la joindre au dossier de présentation de l’entreprise. </a:t>
            </a:r>
          </a:p>
          <a:p>
            <a:pPr algn="just"/>
            <a:endParaRPr lang="fr-FR" sz="2000" dirty="0"/>
          </a:p>
          <a:p>
            <a:pPr algn="just"/>
            <a:r>
              <a:rPr lang="fr-FR" sz="2000" dirty="0"/>
              <a:t>La lettre d’intention permet de formaliser et officialiser l’intention du futur acquéreur. </a:t>
            </a:r>
          </a:p>
          <a:p>
            <a:pPr algn="just"/>
            <a:r>
              <a:rPr lang="fr-FR" sz="2000" dirty="0"/>
              <a:t>Elle permet également de vérifier si les parties sont en phase sur les points clés avant de s’engager dans de véritables pourparlers. </a:t>
            </a:r>
          </a:p>
        </p:txBody>
      </p:sp>
      <p:sp>
        <p:nvSpPr>
          <p:cNvPr id="14" name="Rectangle 13">
            <a:extLst>
              <a:ext uri="{FF2B5EF4-FFF2-40B4-BE49-F238E27FC236}">
                <a16:creationId xmlns:a16="http://schemas.microsoft.com/office/drawing/2014/main" id="{A7152689-EBBA-4DCC-AEEF-B5A2470CE90D}"/>
              </a:ext>
            </a:extLst>
          </p:cNvPr>
          <p:cNvSpPr/>
          <p:nvPr/>
        </p:nvSpPr>
        <p:spPr>
          <a:xfrm>
            <a:off x="417618" y="5671758"/>
            <a:ext cx="4552588"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a:extLst>
              <a:ext uri="{FF2B5EF4-FFF2-40B4-BE49-F238E27FC236}">
                <a16:creationId xmlns:a16="http://schemas.microsoft.com/office/drawing/2014/main" id="{5FA6C180-F3F4-B45E-0AE1-7C1D90A8B803}"/>
              </a:ext>
            </a:extLst>
          </p:cNvPr>
          <p:cNvSpPr txBox="1"/>
          <p:nvPr/>
        </p:nvSpPr>
        <p:spPr>
          <a:xfrm>
            <a:off x="989230" y="5859860"/>
            <a:ext cx="4124894" cy="400110"/>
          </a:xfrm>
          <a:prstGeom prst="rect">
            <a:avLst/>
          </a:prstGeom>
          <a:noFill/>
        </p:spPr>
        <p:txBody>
          <a:bodyPr wrap="square" rtlCol="0">
            <a:spAutoFit/>
          </a:bodyPr>
          <a:lstStyle/>
          <a:p>
            <a:r>
              <a:rPr lang="fr-FR" sz="2000" b="1" dirty="0"/>
              <a:t>Fiche outil n°14 – Lettre d’intention</a:t>
            </a:r>
          </a:p>
        </p:txBody>
      </p:sp>
      <p:pic>
        <p:nvPicPr>
          <p:cNvPr id="16" name="Picture 4">
            <a:extLst>
              <a:ext uri="{FF2B5EF4-FFF2-40B4-BE49-F238E27FC236}">
                <a16:creationId xmlns:a16="http://schemas.microsoft.com/office/drawing/2014/main" id="{1110D492-332A-AED4-890A-D1B2DCF5C8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207" y="5708824"/>
            <a:ext cx="608220" cy="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08311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54304" y="156189"/>
            <a:ext cx="3849925" cy="830997"/>
          </a:xfrm>
          <a:prstGeom prst="rect">
            <a:avLst/>
          </a:prstGeom>
          <a:noFill/>
        </p:spPr>
        <p:txBody>
          <a:bodyPr wrap="square">
            <a:spAutoFit/>
          </a:bodyPr>
          <a:lstStyle/>
          <a:p>
            <a:r>
              <a:rPr lang="fr-FR" sz="2400" b="1" dirty="0">
                <a:solidFill>
                  <a:srgbClr val="727272"/>
                </a:solidFill>
              </a:rPr>
              <a:t>Rédiger le protocole d’accord</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11" name="ZoneTexte 10">
            <a:extLst>
              <a:ext uri="{FF2B5EF4-FFF2-40B4-BE49-F238E27FC236}">
                <a16:creationId xmlns:a16="http://schemas.microsoft.com/office/drawing/2014/main" id="{BC31332D-F785-43AC-829B-2B0B97256C39}"/>
              </a:ext>
            </a:extLst>
          </p:cNvPr>
          <p:cNvSpPr txBox="1"/>
          <p:nvPr/>
        </p:nvSpPr>
        <p:spPr>
          <a:xfrm>
            <a:off x="488039" y="1666969"/>
            <a:ext cx="5944452" cy="3170099"/>
          </a:xfrm>
          <a:prstGeom prst="rect">
            <a:avLst/>
          </a:prstGeom>
          <a:noFill/>
        </p:spPr>
        <p:txBody>
          <a:bodyPr wrap="square">
            <a:spAutoFit/>
          </a:bodyPr>
          <a:lstStyle/>
          <a:p>
            <a:pPr algn="just"/>
            <a:r>
              <a:rPr lang="fr-FR" sz="2000"/>
              <a:t>Lors des </a:t>
            </a:r>
            <a:r>
              <a:rPr lang="fr-FR" sz="2000" dirty="0"/>
              <a:t>négociations, il arrive que les parties s’entendent sur certains points mais restent en discussion sur d’autres. </a:t>
            </a:r>
          </a:p>
          <a:p>
            <a:pPr algn="just"/>
            <a:endParaRPr lang="fr-FR" sz="2000" dirty="0"/>
          </a:p>
          <a:p>
            <a:pPr algn="just"/>
            <a:r>
              <a:rPr lang="fr-FR" sz="2000" dirty="0"/>
              <a:t>Le protocole d’accord va constater les points sur lesquels les parties se sont entendues. Il va permettre de sécuriser la situation des parties et favoriser la conclusion du contrat définitif en évitant que les parties remettent en cause les points acquis lors des négociations.</a:t>
            </a:r>
          </a:p>
        </p:txBody>
      </p:sp>
      <p:pic>
        <p:nvPicPr>
          <p:cNvPr id="4098" name="Picture 2" descr="modÃ¨le protocole d'accord">
            <a:extLst>
              <a:ext uri="{FF2B5EF4-FFF2-40B4-BE49-F238E27FC236}">
                <a16:creationId xmlns:a16="http://schemas.microsoft.com/office/drawing/2014/main" id="{9C1F0238-8057-4403-AE22-0E8E82DCEF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3316" y="497570"/>
            <a:ext cx="4140645" cy="58628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A6CDFF40-B77A-2194-2D8C-7ABD366D1F55}"/>
              </a:ext>
            </a:extLst>
          </p:cNvPr>
          <p:cNvSpPr/>
          <p:nvPr/>
        </p:nvSpPr>
        <p:spPr>
          <a:xfrm>
            <a:off x="417618" y="5671758"/>
            <a:ext cx="4641079"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a:extLst>
              <a:ext uri="{FF2B5EF4-FFF2-40B4-BE49-F238E27FC236}">
                <a16:creationId xmlns:a16="http://schemas.microsoft.com/office/drawing/2014/main" id="{E25CEABB-AEB5-A371-E22A-B0E3C656236E}"/>
              </a:ext>
            </a:extLst>
          </p:cNvPr>
          <p:cNvSpPr txBox="1"/>
          <p:nvPr/>
        </p:nvSpPr>
        <p:spPr>
          <a:xfrm>
            <a:off x="989229" y="5859860"/>
            <a:ext cx="4393931" cy="400110"/>
          </a:xfrm>
          <a:prstGeom prst="rect">
            <a:avLst/>
          </a:prstGeom>
          <a:noFill/>
        </p:spPr>
        <p:txBody>
          <a:bodyPr wrap="square" rtlCol="0">
            <a:spAutoFit/>
          </a:bodyPr>
          <a:lstStyle/>
          <a:p>
            <a:r>
              <a:rPr lang="fr-FR" sz="2000" b="1" dirty="0"/>
              <a:t>Fiche outil n°15– Protocole d’accord</a:t>
            </a:r>
          </a:p>
        </p:txBody>
      </p:sp>
      <p:pic>
        <p:nvPicPr>
          <p:cNvPr id="16" name="Picture 4">
            <a:extLst>
              <a:ext uri="{FF2B5EF4-FFF2-40B4-BE49-F238E27FC236}">
                <a16:creationId xmlns:a16="http://schemas.microsoft.com/office/drawing/2014/main" id="{2EF3BF43-7032-F6F9-0012-91951F581B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207" y="5708824"/>
            <a:ext cx="608220" cy="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89122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1E9DD62-8B3D-4740-8AA6-923475C535E2}"/>
              </a:ext>
            </a:extLst>
          </p:cNvPr>
          <p:cNvSpPr/>
          <p:nvPr/>
        </p:nvSpPr>
        <p:spPr>
          <a:xfrm>
            <a:off x="5804493" y="315842"/>
            <a:ext cx="6135756" cy="6399147"/>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76078" y="315843"/>
            <a:ext cx="3849925" cy="461665"/>
          </a:xfrm>
          <a:prstGeom prst="rect">
            <a:avLst/>
          </a:prstGeom>
          <a:noFill/>
        </p:spPr>
        <p:txBody>
          <a:bodyPr wrap="square">
            <a:spAutoFit/>
          </a:bodyPr>
          <a:lstStyle/>
          <a:p>
            <a:r>
              <a:rPr lang="fr-FR" sz="2400" b="1" dirty="0">
                <a:solidFill>
                  <a:srgbClr val="727272"/>
                </a:solidFill>
              </a:rPr>
              <a:t>Préparer l’acte de cession</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5" name="ZoneTexte 4">
            <a:extLst>
              <a:ext uri="{FF2B5EF4-FFF2-40B4-BE49-F238E27FC236}">
                <a16:creationId xmlns:a16="http://schemas.microsoft.com/office/drawing/2014/main" id="{FE59C866-F1AB-4766-B7D3-22431FC7EF82}"/>
              </a:ext>
            </a:extLst>
          </p:cNvPr>
          <p:cNvSpPr txBox="1"/>
          <p:nvPr/>
        </p:nvSpPr>
        <p:spPr>
          <a:xfrm>
            <a:off x="139286" y="1331339"/>
            <a:ext cx="5610035" cy="4247317"/>
          </a:xfrm>
          <a:prstGeom prst="rect">
            <a:avLst/>
          </a:prstGeom>
          <a:noFill/>
        </p:spPr>
        <p:txBody>
          <a:bodyPr wrap="square">
            <a:spAutoFit/>
          </a:bodyPr>
          <a:lstStyle/>
          <a:p>
            <a:pPr algn="just"/>
            <a:r>
              <a:rPr lang="fr-FR" b="1" dirty="0"/>
              <a:t>C’est la dernière étape avant de passer le flambeau </a:t>
            </a:r>
            <a:r>
              <a:rPr lang="fr-FR" dirty="0"/>
              <a:t>!</a:t>
            </a:r>
          </a:p>
          <a:p>
            <a:pPr algn="just"/>
            <a:endParaRPr lang="fr-FR" dirty="0"/>
          </a:p>
          <a:p>
            <a:pPr algn="just"/>
            <a:r>
              <a:rPr lang="fr-FR" dirty="0"/>
              <a:t>En règle général, c’est l’acquéreur qui fixe la date de signature, une fois l’audit réalisé, les financements accordés et la structure juridique créée. </a:t>
            </a:r>
          </a:p>
          <a:p>
            <a:pPr algn="just"/>
            <a:endParaRPr lang="fr-FR" dirty="0"/>
          </a:p>
          <a:p>
            <a:pPr algn="just"/>
            <a:r>
              <a:rPr lang="fr-FR" dirty="0"/>
              <a:t>Qu'il s'agisse de la cession d'un fonds de commerce ou d'une cession de titres, la présence d'un notaire n'est pas obligatoire, la vente peut être constatée par acte dit "sous seing privé".</a:t>
            </a:r>
          </a:p>
          <a:p>
            <a:pPr algn="just"/>
            <a:r>
              <a:rPr lang="fr-FR" dirty="0"/>
              <a:t>Il semble par contre évident que les implications juridiques de l'opération rendent indispensable la présence de conseillers juridiques professionnels (notaire ou avocat) auprès du repreneur et du vendeur.</a:t>
            </a:r>
          </a:p>
          <a:p>
            <a:pPr algn="just"/>
            <a:r>
              <a:rPr lang="fr-FR" dirty="0"/>
              <a:t>  </a:t>
            </a:r>
          </a:p>
        </p:txBody>
      </p:sp>
      <p:sp>
        <p:nvSpPr>
          <p:cNvPr id="10" name="ZoneTexte 9">
            <a:extLst>
              <a:ext uri="{FF2B5EF4-FFF2-40B4-BE49-F238E27FC236}">
                <a16:creationId xmlns:a16="http://schemas.microsoft.com/office/drawing/2014/main" id="{4D16E05F-4A00-4451-ABD1-35AE41689E54}"/>
              </a:ext>
            </a:extLst>
          </p:cNvPr>
          <p:cNvSpPr txBox="1"/>
          <p:nvPr/>
        </p:nvSpPr>
        <p:spPr>
          <a:xfrm>
            <a:off x="5914837" y="506881"/>
            <a:ext cx="5906102" cy="6001643"/>
          </a:xfrm>
          <a:prstGeom prst="rect">
            <a:avLst/>
          </a:prstGeom>
          <a:noFill/>
        </p:spPr>
        <p:txBody>
          <a:bodyPr wrap="square">
            <a:spAutoFit/>
          </a:bodyPr>
          <a:lstStyle/>
          <a:p>
            <a:pPr algn="l"/>
            <a:r>
              <a:rPr lang="fr-FR" sz="1600" b="1" dirty="0">
                <a:solidFill>
                  <a:srgbClr val="333132"/>
                </a:solidFill>
                <a:latin typeface="roboto-regular"/>
              </a:rPr>
              <a:t>Exemples de documents à signer le jour J : </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'acte de cession (obligatoire en cas de cession de parts sociales ou actions, et de fonds de commerce)</a:t>
            </a:r>
            <a:br>
              <a:rPr lang="fr-FR" sz="1600" b="0" i="0" dirty="0">
                <a:solidFill>
                  <a:srgbClr val="333132"/>
                </a:solidFill>
                <a:effectLst/>
                <a:latin typeface="roboto-regular"/>
              </a:rPr>
            </a:b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a vente du stock (cession de fonds de commerce)</a:t>
            </a:r>
            <a:br>
              <a:rPr lang="fr-FR" sz="1600" b="0" i="0" dirty="0">
                <a:solidFill>
                  <a:srgbClr val="333132"/>
                </a:solidFill>
                <a:effectLst/>
                <a:latin typeface="roboto-regular"/>
              </a:rPr>
            </a:br>
            <a:endParaRPr lang="fr-FR" sz="1600" dirty="0">
              <a:solidFill>
                <a:srgbClr val="333132"/>
              </a:solidFill>
              <a:latin typeface="roboto-regular"/>
            </a:endParaRPr>
          </a:p>
          <a:p>
            <a:pPr marL="285750" indent="-285750" algn="l">
              <a:buFont typeface="Arial" panose="020B0604020202020204" pitchFamily="34" charset="0"/>
              <a:buChar char="•"/>
            </a:pPr>
            <a:r>
              <a:rPr lang="fr-FR" sz="1600" b="0" i="0" dirty="0">
                <a:solidFill>
                  <a:srgbClr val="333132"/>
                </a:solidFill>
                <a:effectLst/>
                <a:latin typeface="roboto-regular"/>
              </a:rPr>
              <a:t>Les ordres de mouvement des actions</a:t>
            </a:r>
            <a:br>
              <a:rPr lang="fr-FR" sz="1600" b="0" i="0" dirty="0">
                <a:solidFill>
                  <a:srgbClr val="333132"/>
                </a:solidFill>
                <a:effectLst/>
                <a:latin typeface="roboto-regular"/>
              </a:rPr>
            </a:br>
            <a:endParaRPr lang="fr-FR" sz="1600" dirty="0">
              <a:solidFill>
                <a:srgbClr val="333132"/>
              </a:solidFill>
              <a:latin typeface="roboto-regular"/>
            </a:endParaRPr>
          </a:p>
          <a:p>
            <a:pPr marL="285750" indent="-285750" algn="l">
              <a:buFont typeface="Arial" panose="020B0604020202020204" pitchFamily="34" charset="0"/>
              <a:buChar char="•"/>
            </a:pPr>
            <a:r>
              <a:rPr lang="fr-FR" sz="1600" b="0" i="0" dirty="0">
                <a:solidFill>
                  <a:srgbClr val="333132"/>
                </a:solidFill>
                <a:effectLst/>
                <a:latin typeface="roboto-regular"/>
              </a:rPr>
              <a:t>L'acte de séquestre du prix de vente (cession de fonds de commerce)</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a garantie d'actif et de passif adossée à une situation de référence (cession de parts sociales ou actions)</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es cautions et garanties</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b="0" i="0" dirty="0">
                <a:solidFill>
                  <a:srgbClr val="333132"/>
                </a:solidFill>
                <a:effectLst/>
                <a:latin typeface="roboto-regular"/>
              </a:rPr>
              <a:t>Les documents sociaux consécutifs au changement d'actionnaires / porteurs de part (assemblée générale, nominations, etc.)</a:t>
            </a:r>
          </a:p>
          <a:p>
            <a:pPr marL="285750" indent="-285750" algn="l">
              <a:buFont typeface="Arial" panose="020B0604020202020204" pitchFamily="34" charset="0"/>
              <a:buChar char="•"/>
            </a:pPr>
            <a:endParaRPr lang="fr-FR" sz="1600" dirty="0">
              <a:solidFill>
                <a:srgbClr val="333132"/>
              </a:solidFill>
              <a:latin typeface="roboto-regular"/>
            </a:endParaRPr>
          </a:p>
          <a:p>
            <a:pPr marL="285750" indent="-285750" algn="l">
              <a:buFont typeface="Arial" panose="020B0604020202020204" pitchFamily="34" charset="0"/>
              <a:buChar char="•"/>
            </a:pPr>
            <a:r>
              <a:rPr lang="fr-FR" sz="1600" dirty="0">
                <a:solidFill>
                  <a:srgbClr val="333132"/>
                </a:solidFill>
                <a:latin typeface="roboto-regular"/>
              </a:rPr>
              <a:t>L</a:t>
            </a:r>
            <a:r>
              <a:rPr lang="fr-FR" sz="1600" b="0" i="0" dirty="0">
                <a:solidFill>
                  <a:srgbClr val="333132"/>
                </a:solidFill>
                <a:effectLst/>
                <a:latin typeface="roboto-regular"/>
              </a:rPr>
              <a:t>es déclarations et actes divers (agrément statutaire des nouveaux actionnaires et porteurs de parts, pacte d'actionnaires, etc.)</a:t>
            </a:r>
          </a:p>
        </p:txBody>
      </p:sp>
      <p:sp>
        <p:nvSpPr>
          <p:cNvPr id="12" name="Rectangle 11">
            <a:extLst>
              <a:ext uri="{FF2B5EF4-FFF2-40B4-BE49-F238E27FC236}">
                <a16:creationId xmlns:a16="http://schemas.microsoft.com/office/drawing/2014/main" id="{7640EF59-5182-A0FC-E76B-1A3A88183364}"/>
              </a:ext>
            </a:extLst>
          </p:cNvPr>
          <p:cNvSpPr/>
          <p:nvPr/>
        </p:nvSpPr>
        <p:spPr>
          <a:xfrm>
            <a:off x="270138" y="5701254"/>
            <a:ext cx="4419850"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55A58B42-ADE0-A74C-5C91-C953FF10EBB5}"/>
              </a:ext>
            </a:extLst>
          </p:cNvPr>
          <p:cNvSpPr txBox="1"/>
          <p:nvPr/>
        </p:nvSpPr>
        <p:spPr>
          <a:xfrm>
            <a:off x="841750" y="5889356"/>
            <a:ext cx="3848238" cy="400110"/>
          </a:xfrm>
          <a:prstGeom prst="rect">
            <a:avLst/>
          </a:prstGeom>
          <a:noFill/>
        </p:spPr>
        <p:txBody>
          <a:bodyPr wrap="square" rtlCol="0">
            <a:spAutoFit/>
          </a:bodyPr>
          <a:lstStyle/>
          <a:p>
            <a:r>
              <a:rPr lang="fr-FR" sz="2000" b="1" dirty="0"/>
              <a:t>Fiche outil n°16– L’acte de cession</a:t>
            </a:r>
          </a:p>
        </p:txBody>
      </p:sp>
      <p:pic>
        <p:nvPicPr>
          <p:cNvPr id="14" name="Picture 4">
            <a:extLst>
              <a:ext uri="{FF2B5EF4-FFF2-40B4-BE49-F238E27FC236}">
                <a16:creationId xmlns:a16="http://schemas.microsoft.com/office/drawing/2014/main" id="{F914D58A-04DA-824F-FE47-2E42B8F89A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727" y="5738320"/>
            <a:ext cx="608220" cy="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61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0">
                <a:srgbClr val="00379E"/>
              </a:gs>
              <a:gs pos="100000">
                <a:srgbClr val="FF5A5E"/>
              </a:gs>
            </a:gsLst>
            <a:lin ang="5400000" scaled="1"/>
          </a:grad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7" name="Groupe 16">
            <a:extLst>
              <a:ext uri="{FF2B5EF4-FFF2-40B4-BE49-F238E27FC236}">
                <a16:creationId xmlns:a16="http://schemas.microsoft.com/office/drawing/2014/main" id="{A7C05584-ED71-4B73-9AFB-2F59BA4CC1A7}"/>
              </a:ext>
            </a:extLst>
          </p:cNvPr>
          <p:cNvGrpSpPr/>
          <p:nvPr/>
        </p:nvGrpSpPr>
        <p:grpSpPr>
          <a:xfrm>
            <a:off x="3573394" y="1851645"/>
            <a:ext cx="5045212" cy="3154710"/>
            <a:chOff x="3711161" y="1692658"/>
            <a:chExt cx="5045212"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234608" y="2182505"/>
              <a:ext cx="3521765" cy="2492990"/>
            </a:xfrm>
            <a:prstGeom prst="rect">
              <a:avLst/>
            </a:prstGeom>
            <a:noFill/>
          </p:spPr>
          <p:txBody>
            <a:bodyPr wrap="square">
              <a:spAutoFit/>
            </a:bodyPr>
            <a:lstStyle/>
            <a:p>
              <a:r>
                <a:rPr lang="fr-FR" sz="4400" dirty="0">
                  <a:solidFill>
                    <a:schemeClr val="bg1"/>
                  </a:solidFill>
                </a:rPr>
                <a:t>PREPARATION DU PROJET DE CESSION</a:t>
              </a:r>
            </a:p>
            <a:p>
              <a:endParaRPr lang="fr-FR" sz="2400" dirty="0"/>
            </a:p>
          </p:txBody>
        </p:sp>
        <p:sp>
          <p:nvSpPr>
            <p:cNvPr id="8" name="ZoneTexte 7">
              <a:extLst>
                <a:ext uri="{FF2B5EF4-FFF2-40B4-BE49-F238E27FC236}">
                  <a16:creationId xmlns:a16="http://schemas.microsoft.com/office/drawing/2014/main" id="{A4321E0F-FC19-4E75-B56D-97BEC72D8DC9}"/>
                </a:ext>
              </a:extLst>
            </p:cNvPr>
            <p:cNvSpPr txBox="1"/>
            <p:nvPr/>
          </p:nvSpPr>
          <p:spPr>
            <a:xfrm>
              <a:off x="3711161" y="1692658"/>
              <a:ext cx="2643809"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1</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059569" y="2395538"/>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94143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3B3DFD7-5228-433C-AFAB-FC2E1350FB9C}"/>
              </a:ext>
            </a:extLst>
          </p:cNvPr>
          <p:cNvSpPr/>
          <p:nvPr/>
        </p:nvSpPr>
        <p:spPr>
          <a:xfrm>
            <a:off x="5489551" y="133784"/>
            <a:ext cx="6590353" cy="6612834"/>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A831B102-1795-497A-9641-C03FDC3A9540}"/>
              </a:ext>
            </a:extLst>
          </p:cNvPr>
          <p:cNvSpPr txBox="1"/>
          <p:nvPr/>
        </p:nvSpPr>
        <p:spPr>
          <a:xfrm>
            <a:off x="6337315" y="432715"/>
            <a:ext cx="5634778" cy="6217087"/>
          </a:xfrm>
          <a:prstGeom prst="rect">
            <a:avLst/>
          </a:prstGeom>
          <a:noFill/>
        </p:spPr>
        <p:txBody>
          <a:bodyPr wrap="square" rtlCol="0">
            <a:spAutoFit/>
          </a:bodyPr>
          <a:lstStyle/>
          <a:p>
            <a:pPr algn="ctr"/>
            <a:r>
              <a:rPr lang="fr-FR" sz="2000" b="1" dirty="0">
                <a:solidFill>
                  <a:schemeClr val="bg1"/>
                </a:solidFill>
              </a:rPr>
              <a:t>7 cases à cocher pour valiser sa décision </a:t>
            </a:r>
          </a:p>
          <a:p>
            <a:endParaRPr lang="fr-FR" dirty="0">
              <a:solidFill>
                <a:schemeClr val="bg1"/>
              </a:solidFill>
            </a:endParaRPr>
          </a:p>
          <a:p>
            <a:r>
              <a:rPr lang="fr-FR" dirty="0">
                <a:solidFill>
                  <a:schemeClr val="bg1"/>
                </a:solidFill>
              </a:rPr>
              <a:t>J’ai réfléchi à ce que je vais faire lorsque je ne serai plus occupé à gérer mon entreprise</a:t>
            </a:r>
          </a:p>
          <a:p>
            <a:endParaRPr lang="fr-FR" dirty="0">
              <a:solidFill>
                <a:schemeClr val="bg1"/>
              </a:solidFill>
            </a:endParaRPr>
          </a:p>
          <a:p>
            <a:r>
              <a:rPr lang="fr-FR" dirty="0">
                <a:solidFill>
                  <a:schemeClr val="bg1"/>
                </a:solidFill>
              </a:rPr>
              <a:t>Je sais ce que je pourrais perdre et ce que je pourrais gagner en prenant cette décision. </a:t>
            </a:r>
            <a:br>
              <a:rPr lang="fr-FR" dirty="0">
                <a:solidFill>
                  <a:schemeClr val="bg1"/>
                </a:solidFill>
              </a:rPr>
            </a:br>
            <a:endParaRPr lang="fr-FR" dirty="0">
              <a:solidFill>
                <a:schemeClr val="bg1"/>
              </a:solidFill>
            </a:endParaRPr>
          </a:p>
          <a:p>
            <a:r>
              <a:rPr lang="fr-FR" dirty="0">
                <a:solidFill>
                  <a:schemeClr val="bg1"/>
                </a:solidFill>
              </a:rPr>
              <a:t>Je suis prêt à confier entièrement la gestion de mon entreprise à quelqu’un d’autre</a:t>
            </a:r>
          </a:p>
          <a:p>
            <a:endParaRPr lang="fr-FR" dirty="0">
              <a:solidFill>
                <a:schemeClr val="bg1"/>
              </a:solidFill>
            </a:endParaRPr>
          </a:p>
          <a:p>
            <a:r>
              <a:rPr lang="fr-FR" dirty="0">
                <a:solidFill>
                  <a:schemeClr val="bg1"/>
                </a:solidFill>
              </a:rPr>
              <a:t>J’ai parlé de ma décision autour de moi et j’ai le soutien de mon entourage pour ce projet</a:t>
            </a:r>
          </a:p>
          <a:p>
            <a:endParaRPr lang="fr-FR" dirty="0">
              <a:solidFill>
                <a:schemeClr val="bg1"/>
              </a:solidFill>
            </a:endParaRPr>
          </a:p>
          <a:p>
            <a:r>
              <a:rPr lang="fr-FR" dirty="0">
                <a:solidFill>
                  <a:schemeClr val="bg1"/>
                </a:solidFill>
              </a:rPr>
              <a:t>Je suis conscient des conséquences pour mon entreprise et pour mes salariés</a:t>
            </a:r>
            <a:br>
              <a:rPr lang="fr-FR" dirty="0">
                <a:solidFill>
                  <a:schemeClr val="bg1"/>
                </a:solidFill>
              </a:rPr>
            </a:br>
            <a:endParaRPr lang="fr-FR" dirty="0">
              <a:solidFill>
                <a:schemeClr val="bg1"/>
              </a:solidFill>
            </a:endParaRPr>
          </a:p>
          <a:p>
            <a:r>
              <a:rPr lang="fr-FR" dirty="0">
                <a:solidFill>
                  <a:schemeClr val="bg1"/>
                </a:solidFill>
              </a:rPr>
              <a:t>Je sais quelles seront les incidences de la cession sur mon patrimoine et mes revenus</a:t>
            </a:r>
            <a:br>
              <a:rPr lang="fr-FR" dirty="0">
                <a:solidFill>
                  <a:schemeClr val="bg1"/>
                </a:solidFill>
              </a:rPr>
            </a:br>
            <a:endParaRPr lang="fr-FR" dirty="0">
              <a:solidFill>
                <a:schemeClr val="bg1"/>
              </a:solidFill>
            </a:endParaRPr>
          </a:p>
          <a:p>
            <a:r>
              <a:rPr lang="fr-FR" dirty="0">
                <a:solidFill>
                  <a:schemeClr val="bg1"/>
                </a:solidFill>
              </a:rPr>
              <a:t>Je suis conscient que la cession de mon affaire va prendre entre 12 et 24 mois </a:t>
            </a:r>
          </a:p>
        </p:txBody>
      </p:sp>
      <p:sp>
        <p:nvSpPr>
          <p:cNvPr id="8" name="ZoneTexte 7">
            <a:extLst>
              <a:ext uri="{FF2B5EF4-FFF2-40B4-BE49-F238E27FC236}">
                <a16:creationId xmlns:a16="http://schemas.microsoft.com/office/drawing/2014/main" id="{FF8DB1CF-B3F6-4FB5-B620-FFEE3DFB2451}"/>
              </a:ext>
            </a:extLst>
          </p:cNvPr>
          <p:cNvSpPr txBox="1"/>
          <p:nvPr/>
        </p:nvSpPr>
        <p:spPr>
          <a:xfrm>
            <a:off x="488039" y="1105640"/>
            <a:ext cx="4513007" cy="4370427"/>
          </a:xfrm>
          <a:prstGeom prst="rect">
            <a:avLst/>
          </a:prstGeom>
          <a:noFill/>
        </p:spPr>
        <p:txBody>
          <a:bodyPr wrap="square">
            <a:spAutoFit/>
          </a:bodyPr>
          <a:lstStyle/>
          <a:p>
            <a:pPr algn="just"/>
            <a:endParaRPr lang="fr-FR" sz="2000" dirty="0">
              <a:solidFill>
                <a:schemeClr val="tx1">
                  <a:lumMod val="85000"/>
                  <a:lumOff val="15000"/>
                </a:schemeClr>
              </a:solidFill>
            </a:endParaRPr>
          </a:p>
          <a:p>
            <a:pPr algn="just"/>
            <a:r>
              <a:rPr lang="fr-FR" sz="2000" dirty="0">
                <a:solidFill>
                  <a:schemeClr val="tx1">
                    <a:lumMod val="85000"/>
                    <a:lumOff val="15000"/>
                  </a:schemeClr>
                </a:solidFill>
              </a:rPr>
              <a:t>Avant d’investir des efforts dans un projet de transmission, il est important de s’assurer que la décision a été prise de façon réfléchie et mesurée. Cela implique d’avoir établi un bilan personnel et d’être prêt psychologiquement. </a:t>
            </a:r>
          </a:p>
          <a:p>
            <a:pPr algn="just"/>
            <a:endParaRPr lang="fr-FR" sz="2000" dirty="0">
              <a:solidFill>
                <a:schemeClr val="tx1">
                  <a:lumMod val="85000"/>
                  <a:lumOff val="15000"/>
                </a:schemeClr>
              </a:solidFill>
            </a:endParaRPr>
          </a:p>
          <a:p>
            <a:pPr algn="just"/>
            <a:r>
              <a:rPr lang="fr-FR" sz="2000" dirty="0">
                <a:solidFill>
                  <a:schemeClr val="tx1">
                    <a:lumMod val="85000"/>
                    <a:lumOff val="15000"/>
                  </a:schemeClr>
                </a:solidFill>
              </a:rPr>
              <a:t>Ces 7 affirmations à cocher permettent de valider les points essentiels à la prise de décision. C’est également le moyen de s’assurer que les efforts engagés seront bénéfiques. </a:t>
            </a:r>
          </a:p>
          <a:p>
            <a:pPr algn="just"/>
            <a:endParaRPr lang="fr-FR" sz="2000" dirty="0">
              <a:solidFill>
                <a:schemeClr val="tx1">
                  <a:lumMod val="85000"/>
                  <a:lumOff val="15000"/>
                </a:schemeClr>
              </a:solidFill>
            </a:endParaRPr>
          </a:p>
        </p:txBody>
      </p:sp>
      <p:sp>
        <p:nvSpPr>
          <p:cNvPr id="3" name="Rectangle 2">
            <a:extLst>
              <a:ext uri="{FF2B5EF4-FFF2-40B4-BE49-F238E27FC236}">
                <a16:creationId xmlns:a16="http://schemas.microsoft.com/office/drawing/2014/main" id="{CF35D880-4A56-4C65-8BA3-304697280355}"/>
              </a:ext>
            </a:extLst>
          </p:cNvPr>
          <p:cNvSpPr/>
          <p:nvPr/>
        </p:nvSpPr>
        <p:spPr>
          <a:xfrm>
            <a:off x="5807025" y="1105640"/>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313F012B-EA36-4EBC-90D9-DE8F3C35915F}"/>
              </a:ext>
            </a:extLst>
          </p:cNvPr>
          <p:cNvSpPr/>
          <p:nvPr/>
        </p:nvSpPr>
        <p:spPr>
          <a:xfrm>
            <a:off x="5807025" y="1925022"/>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01D3444C-4F8C-49F7-812A-8893E5B8089C}"/>
              </a:ext>
            </a:extLst>
          </p:cNvPr>
          <p:cNvSpPr/>
          <p:nvPr/>
        </p:nvSpPr>
        <p:spPr>
          <a:xfrm>
            <a:off x="5807025" y="2744404"/>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8856A9ED-7E19-4E51-A1E8-13A9E66DAC1E}"/>
              </a:ext>
            </a:extLst>
          </p:cNvPr>
          <p:cNvSpPr/>
          <p:nvPr/>
        </p:nvSpPr>
        <p:spPr>
          <a:xfrm>
            <a:off x="5807025" y="3563786"/>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934AB841-EBEE-4753-8F16-340E020058F3}"/>
              </a:ext>
            </a:extLst>
          </p:cNvPr>
          <p:cNvSpPr/>
          <p:nvPr/>
        </p:nvSpPr>
        <p:spPr>
          <a:xfrm>
            <a:off x="5807025" y="4383168"/>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64270696-CECE-4F9F-B03E-EBF4E50E2554}"/>
              </a:ext>
            </a:extLst>
          </p:cNvPr>
          <p:cNvSpPr/>
          <p:nvPr/>
        </p:nvSpPr>
        <p:spPr>
          <a:xfrm>
            <a:off x="5807025" y="5202550"/>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E94FB90D-2A48-4E67-8AD3-5A97EFBD0396}"/>
              </a:ext>
            </a:extLst>
          </p:cNvPr>
          <p:cNvSpPr/>
          <p:nvPr/>
        </p:nvSpPr>
        <p:spPr>
          <a:xfrm>
            <a:off x="5807025" y="6021932"/>
            <a:ext cx="414000" cy="412472"/>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981BDFFF-8919-472F-8EC8-7F2ADAD9615C}"/>
              </a:ext>
            </a:extLst>
          </p:cNvPr>
          <p:cNvSpPr/>
          <p:nvPr/>
        </p:nvSpPr>
        <p:spPr>
          <a:xfrm>
            <a:off x="6552896" y="429784"/>
            <a:ext cx="396000" cy="396000"/>
          </a:xfrm>
          <a:prstGeom prst="rect">
            <a:avLst/>
          </a:prstGeom>
          <a:solidFill>
            <a:schemeClr val="bg1"/>
          </a:solidFill>
          <a:ln>
            <a:solidFill>
              <a:schemeClr val="tx1">
                <a:lumMod val="65000"/>
                <a:lumOff val="3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098" name="Picture 2" descr="Dessiner une coche - Icônes panneaux gratuites">
            <a:extLst>
              <a:ext uri="{FF2B5EF4-FFF2-40B4-BE49-F238E27FC236}">
                <a16:creationId xmlns:a16="http://schemas.microsoft.com/office/drawing/2014/main" id="{141E1643-988C-4D85-A345-8D1C08A64824}"/>
              </a:ext>
            </a:extLst>
          </p:cNvPr>
          <p:cNvPicPr>
            <a:picLocks noChangeAspect="1" noChangeArrowheads="1"/>
          </p:cNvPicPr>
          <p:nvPr/>
        </p:nvPicPr>
        <p:blipFill>
          <a:blip r:embed="rId2">
            <a:biLevel thresh="75000"/>
            <a:extLst>
              <a:ext uri="{28A0092B-C50C-407E-A947-70E740481C1C}">
                <a14:useLocalDpi xmlns:a14="http://schemas.microsoft.com/office/drawing/2010/main" val="0"/>
              </a:ext>
            </a:extLst>
          </a:blip>
          <a:srcRect/>
          <a:stretch>
            <a:fillRect/>
          </a:stretch>
        </p:blipFill>
        <p:spPr bwMode="auto">
          <a:xfrm>
            <a:off x="6532191" y="411784"/>
            <a:ext cx="414000" cy="414000"/>
          </a:xfrm>
          <a:prstGeom prst="rect">
            <a:avLst/>
          </a:prstGeom>
          <a:noFill/>
          <a:extLst>
            <a:ext uri="{909E8E84-426E-40DD-AFC4-6F175D3DCCD1}">
              <a14:hiddenFill xmlns:a14="http://schemas.microsoft.com/office/drawing/2010/main">
                <a:solidFill>
                  <a:srgbClr val="FFFFFF"/>
                </a:solidFill>
              </a14:hiddenFill>
            </a:ext>
          </a:extLst>
        </p:spPr>
      </p:pic>
      <p:sp>
        <p:nvSpPr>
          <p:cNvPr id="19" name="ZoneTexte 18">
            <a:extLst>
              <a:ext uri="{FF2B5EF4-FFF2-40B4-BE49-F238E27FC236}">
                <a16:creationId xmlns:a16="http://schemas.microsoft.com/office/drawing/2014/main" id="{FA064996-FF74-41D7-A9A8-8B64C7CC6659}"/>
              </a:ext>
            </a:extLst>
          </p:cNvPr>
          <p:cNvSpPr txBox="1"/>
          <p:nvPr/>
        </p:nvSpPr>
        <p:spPr>
          <a:xfrm>
            <a:off x="921636" y="133784"/>
            <a:ext cx="3703583" cy="830997"/>
          </a:xfrm>
          <a:prstGeom prst="rect">
            <a:avLst/>
          </a:prstGeom>
          <a:noFill/>
        </p:spPr>
        <p:txBody>
          <a:bodyPr wrap="square">
            <a:spAutoFit/>
          </a:bodyPr>
          <a:lstStyle/>
          <a:p>
            <a:r>
              <a:rPr lang="fr-FR" sz="2400" b="1" dirty="0">
                <a:solidFill>
                  <a:srgbClr val="727272"/>
                </a:solidFill>
              </a:rPr>
              <a:t>Valider la décision de cession </a:t>
            </a:r>
          </a:p>
        </p:txBody>
      </p:sp>
      <p:pic>
        <p:nvPicPr>
          <p:cNvPr id="20" name="Image 19">
            <a:extLst>
              <a:ext uri="{FF2B5EF4-FFF2-40B4-BE49-F238E27FC236}">
                <a16:creationId xmlns:a16="http://schemas.microsoft.com/office/drawing/2014/main" id="{7F4E48A5-098D-4994-9B78-0EF2B84C5E3F}"/>
              </a:ext>
            </a:extLst>
          </p:cNvPr>
          <p:cNvPicPr>
            <a:picLocks noChangeAspect="1"/>
          </p:cNvPicPr>
          <p:nvPr/>
        </p:nvPicPr>
        <p:blipFill>
          <a:blip r:embed="rId3">
            <a:duotone>
              <a:schemeClr val="accent3">
                <a:shade val="45000"/>
                <a:satMod val="135000"/>
              </a:schemeClr>
              <a:prstClr val="white"/>
            </a:duotone>
          </a:blip>
          <a:stretch>
            <a:fillRect/>
          </a:stretch>
        </p:blipFill>
        <p:spPr>
          <a:xfrm>
            <a:off x="75147" y="133784"/>
            <a:ext cx="825784" cy="825784"/>
          </a:xfrm>
          <a:prstGeom prst="rect">
            <a:avLst/>
          </a:prstGeom>
        </p:spPr>
      </p:pic>
      <p:sp>
        <p:nvSpPr>
          <p:cNvPr id="4" name="Rectangle 3">
            <a:extLst>
              <a:ext uri="{FF2B5EF4-FFF2-40B4-BE49-F238E27FC236}">
                <a16:creationId xmlns:a16="http://schemas.microsoft.com/office/drawing/2014/main" id="{EEBFC279-C618-282E-5E50-0D47C3B1D5F8}"/>
              </a:ext>
            </a:extLst>
          </p:cNvPr>
          <p:cNvSpPr/>
          <p:nvPr/>
        </p:nvSpPr>
        <p:spPr>
          <a:xfrm>
            <a:off x="488038" y="5869858"/>
            <a:ext cx="4581043"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8" name="Picture 4">
            <a:extLst>
              <a:ext uri="{FF2B5EF4-FFF2-40B4-BE49-F238E27FC236}">
                <a16:creationId xmlns:a16="http://schemas.microsoft.com/office/drawing/2014/main" id="{2AADB381-77A8-8BF5-F64F-31D7181904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25984CFF-7A0B-72B4-74DF-6363F5DBD532}"/>
              </a:ext>
            </a:extLst>
          </p:cNvPr>
          <p:cNvSpPr txBox="1"/>
          <p:nvPr/>
        </p:nvSpPr>
        <p:spPr>
          <a:xfrm>
            <a:off x="1059651" y="6057960"/>
            <a:ext cx="4125720" cy="400110"/>
          </a:xfrm>
          <a:prstGeom prst="rect">
            <a:avLst/>
          </a:prstGeom>
          <a:noFill/>
        </p:spPr>
        <p:txBody>
          <a:bodyPr wrap="square" rtlCol="0">
            <a:spAutoFit/>
          </a:bodyPr>
          <a:lstStyle/>
          <a:p>
            <a:r>
              <a:rPr lang="fr-FR" sz="2000" b="1" dirty="0"/>
              <a:t>Fiche outil n°1 – Décision de cession</a:t>
            </a:r>
          </a:p>
        </p:txBody>
      </p:sp>
    </p:spTree>
    <p:extLst>
      <p:ext uri="{BB962C8B-B14F-4D97-AF65-F5344CB8AC3E}">
        <p14:creationId xmlns:p14="http://schemas.microsoft.com/office/powerpoint/2010/main" val="4175295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21637" y="133784"/>
            <a:ext cx="4601694" cy="830997"/>
          </a:xfrm>
          <a:prstGeom prst="rect">
            <a:avLst/>
          </a:prstGeom>
          <a:noFill/>
        </p:spPr>
        <p:txBody>
          <a:bodyPr wrap="square">
            <a:spAutoFit/>
          </a:bodyPr>
          <a:lstStyle/>
          <a:p>
            <a:r>
              <a:rPr lang="fr-FR" sz="2400" b="1" dirty="0">
                <a:solidFill>
                  <a:srgbClr val="727272"/>
                </a:solidFill>
              </a:rPr>
              <a:t>Les étapes d’une transmission réussie</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50" name="Rectangle 49">
            <a:extLst>
              <a:ext uri="{FF2B5EF4-FFF2-40B4-BE49-F238E27FC236}">
                <a16:creationId xmlns:a16="http://schemas.microsoft.com/office/drawing/2014/main" id="{DEAA8F7B-74CD-4E08-BA00-99921E245A7D}"/>
              </a:ext>
            </a:extLst>
          </p:cNvPr>
          <p:cNvSpPr/>
          <p:nvPr/>
        </p:nvSpPr>
        <p:spPr>
          <a:xfrm>
            <a:off x="6096000" y="4994777"/>
            <a:ext cx="5624726" cy="1700931"/>
          </a:xfrm>
          <a:prstGeom prst="rect">
            <a:avLst/>
          </a:prstGeom>
          <a:solidFill>
            <a:srgbClr val="FF5A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1" name="ZoneTexte 60">
            <a:extLst>
              <a:ext uri="{FF2B5EF4-FFF2-40B4-BE49-F238E27FC236}">
                <a16:creationId xmlns:a16="http://schemas.microsoft.com/office/drawing/2014/main" id="{889EF7BF-5013-4890-93DB-8FFFAD298445}"/>
              </a:ext>
            </a:extLst>
          </p:cNvPr>
          <p:cNvSpPr txBox="1"/>
          <p:nvPr/>
        </p:nvSpPr>
        <p:spPr>
          <a:xfrm>
            <a:off x="8565923" y="4796649"/>
            <a:ext cx="1062328"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5</a:t>
            </a:r>
            <a:endParaRPr lang="fr-FR" sz="8000" dirty="0">
              <a:latin typeface="Gill Sans Nova Cond XBd" panose="020B0A06020104020203" pitchFamily="34" charset="0"/>
              <a:cs typeface="Biome" panose="020B0503030204020804" pitchFamily="34" charset="0"/>
            </a:endParaRPr>
          </a:p>
        </p:txBody>
      </p:sp>
      <p:grpSp>
        <p:nvGrpSpPr>
          <p:cNvPr id="94" name="Groupe 93">
            <a:extLst>
              <a:ext uri="{FF2B5EF4-FFF2-40B4-BE49-F238E27FC236}">
                <a16:creationId xmlns:a16="http://schemas.microsoft.com/office/drawing/2014/main" id="{437AEAA3-B121-4C12-9DF0-BD2492419FD2}"/>
              </a:ext>
            </a:extLst>
          </p:cNvPr>
          <p:cNvGrpSpPr/>
          <p:nvPr/>
        </p:nvGrpSpPr>
        <p:grpSpPr>
          <a:xfrm>
            <a:off x="6096000" y="352792"/>
            <a:ext cx="5624728" cy="1323439"/>
            <a:chOff x="5674805" y="257542"/>
            <a:chExt cx="5624728" cy="1323439"/>
          </a:xfrm>
        </p:grpSpPr>
        <p:sp>
          <p:nvSpPr>
            <p:cNvPr id="38" name="Rectangle 37">
              <a:extLst>
                <a:ext uri="{FF2B5EF4-FFF2-40B4-BE49-F238E27FC236}">
                  <a16:creationId xmlns:a16="http://schemas.microsoft.com/office/drawing/2014/main" id="{7CF5E274-0E95-452E-B889-0B13D19C8006}"/>
                </a:ext>
              </a:extLst>
            </p:cNvPr>
            <p:cNvSpPr/>
            <p:nvPr/>
          </p:nvSpPr>
          <p:spPr>
            <a:xfrm flipH="1">
              <a:off x="5674805" y="443434"/>
              <a:ext cx="5624728" cy="946506"/>
            </a:xfrm>
            <a:prstGeom prst="rect">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ZoneTexte 41">
              <a:extLst>
                <a:ext uri="{FF2B5EF4-FFF2-40B4-BE49-F238E27FC236}">
                  <a16:creationId xmlns:a16="http://schemas.microsoft.com/office/drawing/2014/main" id="{F8EB0179-CFCD-4F8A-A3F6-BD994BE2DFAE}"/>
                </a:ext>
              </a:extLst>
            </p:cNvPr>
            <p:cNvSpPr txBox="1"/>
            <p:nvPr/>
          </p:nvSpPr>
          <p:spPr>
            <a:xfrm flipH="1">
              <a:off x="5682985" y="455356"/>
              <a:ext cx="2386652" cy="923330"/>
            </a:xfrm>
            <a:prstGeom prst="rect">
              <a:avLst/>
            </a:prstGeom>
            <a:noFill/>
          </p:spPr>
          <p:txBody>
            <a:bodyPr wrap="square">
              <a:spAutoFit/>
            </a:bodyPr>
            <a:lstStyle/>
            <a:p>
              <a:pPr algn="ctr"/>
              <a:r>
                <a:rPr lang="fr-FR" b="1" dirty="0">
                  <a:solidFill>
                    <a:schemeClr val="bg1"/>
                  </a:solidFill>
                </a:rPr>
                <a:t>PREPARATION ET SELECTION DES CONSEILS</a:t>
              </a:r>
            </a:p>
          </p:txBody>
        </p:sp>
        <p:sp>
          <p:nvSpPr>
            <p:cNvPr id="43" name="ZoneTexte 42">
              <a:extLst>
                <a:ext uri="{FF2B5EF4-FFF2-40B4-BE49-F238E27FC236}">
                  <a16:creationId xmlns:a16="http://schemas.microsoft.com/office/drawing/2014/main" id="{6B7C6FD3-C6DF-4507-85CB-1C9D472D7C85}"/>
                </a:ext>
              </a:extLst>
            </p:cNvPr>
            <p:cNvSpPr txBox="1"/>
            <p:nvPr/>
          </p:nvSpPr>
          <p:spPr>
            <a:xfrm flipH="1">
              <a:off x="8101209" y="257542"/>
              <a:ext cx="719272"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1</a:t>
              </a:r>
              <a:endParaRPr lang="fr-FR" sz="8000" dirty="0">
                <a:latin typeface="Gill Sans Nova Cond XBd" panose="020B0A06020104020203" pitchFamily="34" charset="0"/>
                <a:cs typeface="Biome" panose="020B0503030204020804" pitchFamily="34" charset="0"/>
              </a:endParaRPr>
            </a:p>
          </p:txBody>
        </p:sp>
        <p:cxnSp>
          <p:nvCxnSpPr>
            <p:cNvPr id="44" name="Connecteur droit 43">
              <a:extLst>
                <a:ext uri="{FF2B5EF4-FFF2-40B4-BE49-F238E27FC236}">
                  <a16:creationId xmlns:a16="http://schemas.microsoft.com/office/drawing/2014/main" id="{0C30729F-83CE-484D-9838-8B177C62E024}"/>
                </a:ext>
              </a:extLst>
            </p:cNvPr>
            <p:cNvCxnSpPr>
              <a:cxnSpLocks/>
            </p:cNvCxnSpPr>
            <p:nvPr/>
          </p:nvCxnSpPr>
          <p:spPr>
            <a:xfrm flipH="1">
              <a:off x="8052460" y="383387"/>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Connecteur droit 91">
              <a:extLst>
                <a:ext uri="{FF2B5EF4-FFF2-40B4-BE49-F238E27FC236}">
                  <a16:creationId xmlns:a16="http://schemas.microsoft.com/office/drawing/2014/main" id="{7167CCB2-BA7B-4117-A7F3-13C2ECF91B2F}"/>
                </a:ext>
              </a:extLst>
            </p:cNvPr>
            <p:cNvCxnSpPr>
              <a:cxnSpLocks/>
            </p:cNvCxnSpPr>
            <p:nvPr/>
          </p:nvCxnSpPr>
          <p:spPr>
            <a:xfrm flipH="1">
              <a:off x="8915730" y="418610"/>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ZoneTexte 92">
              <a:extLst>
                <a:ext uri="{FF2B5EF4-FFF2-40B4-BE49-F238E27FC236}">
                  <a16:creationId xmlns:a16="http://schemas.microsoft.com/office/drawing/2014/main" id="{1B1D6E8A-A4A2-423F-B158-1D9D8986CA89}"/>
                </a:ext>
              </a:extLst>
            </p:cNvPr>
            <p:cNvSpPr txBox="1"/>
            <p:nvPr/>
          </p:nvSpPr>
          <p:spPr>
            <a:xfrm flipH="1">
              <a:off x="9025841" y="470334"/>
              <a:ext cx="2135135" cy="923330"/>
            </a:xfrm>
            <a:prstGeom prst="rect">
              <a:avLst/>
            </a:prstGeom>
            <a:noFill/>
          </p:spPr>
          <p:txBody>
            <a:bodyPr wrap="square">
              <a:spAutoFit/>
            </a:bodyPr>
            <a:lstStyle/>
            <a:p>
              <a:pPr algn="ctr"/>
              <a:r>
                <a:rPr lang="fr-FR" b="1" dirty="0">
                  <a:solidFill>
                    <a:schemeClr val="bg1"/>
                  </a:solidFill>
                </a:rPr>
                <a:t>PREPARATION ET SELECTION DES CONSEILS</a:t>
              </a:r>
            </a:p>
          </p:txBody>
        </p:sp>
      </p:grpSp>
      <p:grpSp>
        <p:nvGrpSpPr>
          <p:cNvPr id="95" name="Groupe 94">
            <a:extLst>
              <a:ext uri="{FF2B5EF4-FFF2-40B4-BE49-F238E27FC236}">
                <a16:creationId xmlns:a16="http://schemas.microsoft.com/office/drawing/2014/main" id="{8EFB44C7-ECBD-48A2-AE3D-C11DB02DEFAF}"/>
              </a:ext>
            </a:extLst>
          </p:cNvPr>
          <p:cNvGrpSpPr/>
          <p:nvPr/>
        </p:nvGrpSpPr>
        <p:grpSpPr>
          <a:xfrm>
            <a:off x="6024182" y="1438544"/>
            <a:ext cx="5696546" cy="1323439"/>
            <a:chOff x="5602987" y="257612"/>
            <a:chExt cx="5696546" cy="1323439"/>
          </a:xfrm>
        </p:grpSpPr>
        <p:sp>
          <p:nvSpPr>
            <p:cNvPr id="96" name="Rectangle 95">
              <a:extLst>
                <a:ext uri="{FF2B5EF4-FFF2-40B4-BE49-F238E27FC236}">
                  <a16:creationId xmlns:a16="http://schemas.microsoft.com/office/drawing/2014/main" id="{9D7A8F0D-0022-4425-A583-2D19ED5599AA}"/>
                </a:ext>
              </a:extLst>
            </p:cNvPr>
            <p:cNvSpPr/>
            <p:nvPr/>
          </p:nvSpPr>
          <p:spPr>
            <a:xfrm flipH="1">
              <a:off x="5674805" y="443434"/>
              <a:ext cx="5624728" cy="946506"/>
            </a:xfrm>
            <a:prstGeom prst="rect">
              <a:avLst/>
            </a:prstGeom>
            <a:solidFill>
              <a:srgbClr val="6F4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7" name="ZoneTexte 96">
              <a:extLst>
                <a:ext uri="{FF2B5EF4-FFF2-40B4-BE49-F238E27FC236}">
                  <a16:creationId xmlns:a16="http://schemas.microsoft.com/office/drawing/2014/main" id="{AA4EF312-DFD7-4148-8F57-9AB8FACBB640}"/>
                </a:ext>
              </a:extLst>
            </p:cNvPr>
            <p:cNvSpPr txBox="1"/>
            <p:nvPr/>
          </p:nvSpPr>
          <p:spPr>
            <a:xfrm flipH="1">
              <a:off x="5602987" y="463262"/>
              <a:ext cx="2541741" cy="923330"/>
            </a:xfrm>
            <a:prstGeom prst="rect">
              <a:avLst/>
            </a:prstGeom>
            <a:noFill/>
          </p:spPr>
          <p:txBody>
            <a:bodyPr wrap="square">
              <a:spAutoFit/>
            </a:bodyPr>
            <a:lstStyle/>
            <a:p>
              <a:pPr algn="ctr"/>
              <a:r>
                <a:rPr lang="fr-FR" b="1" dirty="0">
                  <a:solidFill>
                    <a:schemeClr val="bg1"/>
                  </a:solidFill>
                </a:rPr>
                <a:t>DIAGNOSTIC ET EVALUATION DE L’ENTREPRISE</a:t>
              </a:r>
            </a:p>
          </p:txBody>
        </p:sp>
        <p:sp>
          <p:nvSpPr>
            <p:cNvPr id="98" name="ZoneTexte 97">
              <a:extLst>
                <a:ext uri="{FF2B5EF4-FFF2-40B4-BE49-F238E27FC236}">
                  <a16:creationId xmlns:a16="http://schemas.microsoft.com/office/drawing/2014/main" id="{4641C666-D5A2-4D6A-BC5A-9D56444C399E}"/>
                </a:ext>
              </a:extLst>
            </p:cNvPr>
            <p:cNvSpPr txBox="1"/>
            <p:nvPr/>
          </p:nvSpPr>
          <p:spPr>
            <a:xfrm flipH="1">
              <a:off x="8127880" y="257612"/>
              <a:ext cx="719272"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2</a:t>
              </a:r>
              <a:endParaRPr lang="fr-FR" sz="8000" dirty="0">
                <a:latin typeface="Gill Sans Nova Cond XBd" panose="020B0A06020104020203" pitchFamily="34" charset="0"/>
                <a:cs typeface="Biome" panose="020B0503030204020804" pitchFamily="34" charset="0"/>
              </a:endParaRPr>
            </a:p>
          </p:txBody>
        </p:sp>
        <p:cxnSp>
          <p:nvCxnSpPr>
            <p:cNvPr id="99" name="Connecteur droit 98">
              <a:extLst>
                <a:ext uri="{FF2B5EF4-FFF2-40B4-BE49-F238E27FC236}">
                  <a16:creationId xmlns:a16="http://schemas.microsoft.com/office/drawing/2014/main" id="{1F949654-16F2-4C26-9D2C-F38D0FAEC3DD}"/>
                </a:ext>
              </a:extLst>
            </p:cNvPr>
            <p:cNvCxnSpPr>
              <a:cxnSpLocks/>
            </p:cNvCxnSpPr>
            <p:nvPr/>
          </p:nvCxnSpPr>
          <p:spPr>
            <a:xfrm flipH="1">
              <a:off x="8052460" y="383387"/>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Connecteur droit 99">
              <a:extLst>
                <a:ext uri="{FF2B5EF4-FFF2-40B4-BE49-F238E27FC236}">
                  <a16:creationId xmlns:a16="http://schemas.microsoft.com/office/drawing/2014/main" id="{79AF722E-0144-4F42-BE1F-93B95C664A80}"/>
                </a:ext>
              </a:extLst>
            </p:cNvPr>
            <p:cNvCxnSpPr>
              <a:cxnSpLocks/>
            </p:cNvCxnSpPr>
            <p:nvPr/>
          </p:nvCxnSpPr>
          <p:spPr>
            <a:xfrm flipH="1">
              <a:off x="8915730" y="418610"/>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1" name="ZoneTexte 100">
              <a:extLst>
                <a:ext uri="{FF2B5EF4-FFF2-40B4-BE49-F238E27FC236}">
                  <a16:creationId xmlns:a16="http://schemas.microsoft.com/office/drawing/2014/main" id="{6DD97998-19D7-4164-99C5-8E4B5AEC11F2}"/>
                </a:ext>
              </a:extLst>
            </p:cNvPr>
            <p:cNvSpPr txBox="1"/>
            <p:nvPr/>
          </p:nvSpPr>
          <p:spPr>
            <a:xfrm flipH="1">
              <a:off x="9050305" y="596972"/>
              <a:ext cx="2135135" cy="646331"/>
            </a:xfrm>
            <a:prstGeom prst="rect">
              <a:avLst/>
            </a:prstGeom>
            <a:noFill/>
          </p:spPr>
          <p:txBody>
            <a:bodyPr wrap="square">
              <a:spAutoFit/>
            </a:bodyPr>
            <a:lstStyle/>
            <a:p>
              <a:pPr algn="ctr"/>
              <a:r>
                <a:rPr lang="fr-FR" b="1" dirty="0">
                  <a:solidFill>
                    <a:schemeClr val="bg1"/>
                  </a:solidFill>
                </a:rPr>
                <a:t>DEFINITION DU PROJET </a:t>
              </a:r>
            </a:p>
          </p:txBody>
        </p:sp>
      </p:grpSp>
      <p:grpSp>
        <p:nvGrpSpPr>
          <p:cNvPr id="102" name="Groupe 101">
            <a:extLst>
              <a:ext uri="{FF2B5EF4-FFF2-40B4-BE49-F238E27FC236}">
                <a16:creationId xmlns:a16="http://schemas.microsoft.com/office/drawing/2014/main" id="{B1500507-4ED3-4C29-BCBC-99B99AAD9C3A}"/>
              </a:ext>
            </a:extLst>
          </p:cNvPr>
          <p:cNvGrpSpPr/>
          <p:nvPr/>
        </p:nvGrpSpPr>
        <p:grpSpPr>
          <a:xfrm>
            <a:off x="6095999" y="2537247"/>
            <a:ext cx="5624727" cy="1323439"/>
            <a:chOff x="5674804" y="270794"/>
            <a:chExt cx="5624727" cy="1323439"/>
          </a:xfrm>
        </p:grpSpPr>
        <p:sp>
          <p:nvSpPr>
            <p:cNvPr id="103" name="Rectangle 102">
              <a:extLst>
                <a:ext uri="{FF2B5EF4-FFF2-40B4-BE49-F238E27FC236}">
                  <a16:creationId xmlns:a16="http://schemas.microsoft.com/office/drawing/2014/main" id="{898B2A90-12F4-4C17-8453-407D6650A53D}"/>
                </a:ext>
              </a:extLst>
            </p:cNvPr>
            <p:cNvSpPr/>
            <p:nvPr/>
          </p:nvSpPr>
          <p:spPr>
            <a:xfrm flipH="1">
              <a:off x="5674804" y="443434"/>
              <a:ext cx="5624727" cy="946506"/>
            </a:xfrm>
            <a:prstGeom prst="rect">
              <a:avLst/>
            </a:prstGeom>
            <a:solidFill>
              <a:srgbClr val="B650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4" name="ZoneTexte 103">
              <a:extLst>
                <a:ext uri="{FF2B5EF4-FFF2-40B4-BE49-F238E27FC236}">
                  <a16:creationId xmlns:a16="http://schemas.microsoft.com/office/drawing/2014/main" id="{5179166B-9E21-46FC-A136-5B3AD2DEB0D0}"/>
                </a:ext>
              </a:extLst>
            </p:cNvPr>
            <p:cNvSpPr txBox="1"/>
            <p:nvPr/>
          </p:nvSpPr>
          <p:spPr>
            <a:xfrm flipH="1">
              <a:off x="5722034" y="593521"/>
              <a:ext cx="2273889" cy="646331"/>
            </a:xfrm>
            <a:prstGeom prst="rect">
              <a:avLst/>
            </a:prstGeom>
            <a:noFill/>
          </p:spPr>
          <p:txBody>
            <a:bodyPr wrap="square">
              <a:spAutoFit/>
            </a:bodyPr>
            <a:lstStyle/>
            <a:p>
              <a:pPr algn="ctr"/>
              <a:r>
                <a:rPr lang="fr-FR" b="1" dirty="0">
                  <a:solidFill>
                    <a:schemeClr val="bg1"/>
                  </a:solidFill>
                </a:rPr>
                <a:t>CREATION DU PLAN DE CESSION</a:t>
              </a:r>
            </a:p>
          </p:txBody>
        </p:sp>
        <p:sp>
          <p:nvSpPr>
            <p:cNvPr id="105" name="ZoneTexte 104">
              <a:extLst>
                <a:ext uri="{FF2B5EF4-FFF2-40B4-BE49-F238E27FC236}">
                  <a16:creationId xmlns:a16="http://schemas.microsoft.com/office/drawing/2014/main" id="{E9D4169F-A0AB-4B2A-8E26-F97A42472716}"/>
                </a:ext>
              </a:extLst>
            </p:cNvPr>
            <p:cNvSpPr txBox="1"/>
            <p:nvPr/>
          </p:nvSpPr>
          <p:spPr>
            <a:xfrm flipH="1">
              <a:off x="8127713" y="270794"/>
              <a:ext cx="719272"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3</a:t>
              </a:r>
              <a:endParaRPr lang="fr-FR" sz="8000" dirty="0">
                <a:latin typeface="Gill Sans Nova Cond XBd" panose="020B0A06020104020203" pitchFamily="34" charset="0"/>
                <a:cs typeface="Biome" panose="020B0503030204020804" pitchFamily="34" charset="0"/>
              </a:endParaRPr>
            </a:p>
          </p:txBody>
        </p:sp>
        <p:cxnSp>
          <p:nvCxnSpPr>
            <p:cNvPr id="106" name="Connecteur droit 105">
              <a:extLst>
                <a:ext uri="{FF2B5EF4-FFF2-40B4-BE49-F238E27FC236}">
                  <a16:creationId xmlns:a16="http://schemas.microsoft.com/office/drawing/2014/main" id="{3A1F9443-1851-4191-8BA0-E3EC41C73EEC}"/>
                </a:ext>
              </a:extLst>
            </p:cNvPr>
            <p:cNvCxnSpPr>
              <a:cxnSpLocks/>
            </p:cNvCxnSpPr>
            <p:nvPr/>
          </p:nvCxnSpPr>
          <p:spPr>
            <a:xfrm flipH="1">
              <a:off x="8052460" y="383387"/>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Connecteur droit 106">
              <a:extLst>
                <a:ext uri="{FF2B5EF4-FFF2-40B4-BE49-F238E27FC236}">
                  <a16:creationId xmlns:a16="http://schemas.microsoft.com/office/drawing/2014/main" id="{09492C26-13FC-4940-9371-76810C8E7FEC}"/>
                </a:ext>
              </a:extLst>
            </p:cNvPr>
            <p:cNvCxnSpPr>
              <a:cxnSpLocks/>
            </p:cNvCxnSpPr>
            <p:nvPr/>
          </p:nvCxnSpPr>
          <p:spPr>
            <a:xfrm flipH="1">
              <a:off x="8915730" y="418610"/>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8" name="ZoneTexte 107">
              <a:extLst>
                <a:ext uri="{FF2B5EF4-FFF2-40B4-BE49-F238E27FC236}">
                  <a16:creationId xmlns:a16="http://schemas.microsoft.com/office/drawing/2014/main" id="{EB2661DC-570F-4727-B9D8-7E54F054C9CF}"/>
                </a:ext>
              </a:extLst>
            </p:cNvPr>
            <p:cNvSpPr txBox="1"/>
            <p:nvPr/>
          </p:nvSpPr>
          <p:spPr>
            <a:xfrm flipH="1">
              <a:off x="9010980" y="610929"/>
              <a:ext cx="2135135" cy="646331"/>
            </a:xfrm>
            <a:prstGeom prst="rect">
              <a:avLst/>
            </a:prstGeom>
            <a:noFill/>
          </p:spPr>
          <p:txBody>
            <a:bodyPr wrap="square">
              <a:spAutoFit/>
            </a:bodyPr>
            <a:lstStyle/>
            <a:p>
              <a:pPr algn="ctr"/>
              <a:r>
                <a:rPr lang="fr-FR" b="1" dirty="0">
                  <a:solidFill>
                    <a:schemeClr val="bg1"/>
                  </a:solidFill>
                </a:rPr>
                <a:t>SELECTION DES CIBLES</a:t>
              </a:r>
            </a:p>
          </p:txBody>
        </p:sp>
      </p:grpSp>
      <p:grpSp>
        <p:nvGrpSpPr>
          <p:cNvPr id="109" name="Groupe 108">
            <a:extLst>
              <a:ext uri="{FF2B5EF4-FFF2-40B4-BE49-F238E27FC236}">
                <a16:creationId xmlns:a16="http://schemas.microsoft.com/office/drawing/2014/main" id="{66E80DC6-BC2E-4BF0-8D95-C9EF0AE86406}"/>
              </a:ext>
            </a:extLst>
          </p:cNvPr>
          <p:cNvGrpSpPr/>
          <p:nvPr/>
        </p:nvGrpSpPr>
        <p:grpSpPr>
          <a:xfrm>
            <a:off x="6095998" y="3682421"/>
            <a:ext cx="5624728" cy="1323439"/>
            <a:chOff x="5674803" y="270794"/>
            <a:chExt cx="5624728" cy="1323439"/>
          </a:xfrm>
        </p:grpSpPr>
        <p:sp>
          <p:nvSpPr>
            <p:cNvPr id="110" name="Rectangle 109">
              <a:extLst>
                <a:ext uri="{FF2B5EF4-FFF2-40B4-BE49-F238E27FC236}">
                  <a16:creationId xmlns:a16="http://schemas.microsoft.com/office/drawing/2014/main" id="{5229405E-9B8C-49F8-9455-04447A2D4451}"/>
                </a:ext>
              </a:extLst>
            </p:cNvPr>
            <p:cNvSpPr/>
            <p:nvPr/>
          </p:nvSpPr>
          <p:spPr>
            <a:xfrm flipH="1">
              <a:off x="5674805" y="443434"/>
              <a:ext cx="5624726" cy="946506"/>
            </a:xfrm>
            <a:prstGeom prst="rect">
              <a:avLst/>
            </a:prstGeom>
            <a:solidFill>
              <a:srgbClr val="E95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1" name="ZoneTexte 110">
              <a:extLst>
                <a:ext uri="{FF2B5EF4-FFF2-40B4-BE49-F238E27FC236}">
                  <a16:creationId xmlns:a16="http://schemas.microsoft.com/office/drawing/2014/main" id="{857139C4-B862-4691-AAC9-406BCC679E48}"/>
                </a:ext>
              </a:extLst>
            </p:cNvPr>
            <p:cNvSpPr txBox="1"/>
            <p:nvPr/>
          </p:nvSpPr>
          <p:spPr>
            <a:xfrm flipH="1">
              <a:off x="5674803" y="462406"/>
              <a:ext cx="2359815" cy="923330"/>
            </a:xfrm>
            <a:prstGeom prst="rect">
              <a:avLst/>
            </a:prstGeom>
            <a:noFill/>
          </p:spPr>
          <p:txBody>
            <a:bodyPr wrap="square">
              <a:spAutoFit/>
            </a:bodyPr>
            <a:lstStyle/>
            <a:p>
              <a:pPr algn="ctr"/>
              <a:r>
                <a:rPr lang="fr-FR" b="1" dirty="0">
                  <a:solidFill>
                    <a:schemeClr val="bg1"/>
                  </a:solidFill>
                </a:rPr>
                <a:t>RECHERCHE D’ACQUEREURS POTENTIELS</a:t>
              </a:r>
            </a:p>
          </p:txBody>
        </p:sp>
        <p:sp>
          <p:nvSpPr>
            <p:cNvPr id="112" name="ZoneTexte 111">
              <a:extLst>
                <a:ext uri="{FF2B5EF4-FFF2-40B4-BE49-F238E27FC236}">
                  <a16:creationId xmlns:a16="http://schemas.microsoft.com/office/drawing/2014/main" id="{4769364A-31D2-4F63-8B02-CA8899B39DF6}"/>
                </a:ext>
              </a:extLst>
            </p:cNvPr>
            <p:cNvSpPr txBox="1"/>
            <p:nvPr/>
          </p:nvSpPr>
          <p:spPr>
            <a:xfrm flipH="1">
              <a:off x="8127713" y="270794"/>
              <a:ext cx="719272" cy="1323439"/>
            </a:xfrm>
            <a:prstGeom prst="rect">
              <a:avLst/>
            </a:prstGeom>
            <a:noFill/>
          </p:spPr>
          <p:txBody>
            <a:bodyPr wrap="square">
              <a:spAutoFit/>
            </a:bodyPr>
            <a:lstStyle/>
            <a:p>
              <a:r>
                <a:rPr lang="fr-FR" sz="8000" dirty="0">
                  <a:solidFill>
                    <a:schemeClr val="bg1"/>
                  </a:solidFill>
                  <a:latin typeface="Gill Sans Nova Cond XBd" panose="020B0A06020104020203" pitchFamily="34" charset="0"/>
                  <a:cs typeface="Biome" panose="020B0503030204020804" pitchFamily="34" charset="0"/>
                </a:rPr>
                <a:t>4</a:t>
              </a:r>
              <a:endParaRPr lang="fr-FR" sz="8000" dirty="0">
                <a:latin typeface="Gill Sans Nova Cond XBd" panose="020B0A06020104020203" pitchFamily="34" charset="0"/>
                <a:cs typeface="Biome" panose="020B0503030204020804" pitchFamily="34" charset="0"/>
              </a:endParaRPr>
            </a:p>
          </p:txBody>
        </p:sp>
        <p:cxnSp>
          <p:nvCxnSpPr>
            <p:cNvPr id="113" name="Connecteur droit 112">
              <a:extLst>
                <a:ext uri="{FF2B5EF4-FFF2-40B4-BE49-F238E27FC236}">
                  <a16:creationId xmlns:a16="http://schemas.microsoft.com/office/drawing/2014/main" id="{AC6A1242-73AA-426D-B67E-DDF106C57420}"/>
                </a:ext>
              </a:extLst>
            </p:cNvPr>
            <p:cNvCxnSpPr>
              <a:cxnSpLocks/>
            </p:cNvCxnSpPr>
            <p:nvPr/>
          </p:nvCxnSpPr>
          <p:spPr>
            <a:xfrm flipH="1">
              <a:off x="8052460" y="383387"/>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4" name="Connecteur droit 113">
              <a:extLst>
                <a:ext uri="{FF2B5EF4-FFF2-40B4-BE49-F238E27FC236}">
                  <a16:creationId xmlns:a16="http://schemas.microsoft.com/office/drawing/2014/main" id="{677D3CA9-AE1A-4819-94F8-1F4123D10E6D}"/>
                </a:ext>
              </a:extLst>
            </p:cNvPr>
            <p:cNvCxnSpPr>
              <a:cxnSpLocks/>
            </p:cNvCxnSpPr>
            <p:nvPr/>
          </p:nvCxnSpPr>
          <p:spPr>
            <a:xfrm flipH="1">
              <a:off x="8915730" y="418610"/>
              <a:ext cx="0" cy="10065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5" name="ZoneTexte 114">
              <a:extLst>
                <a:ext uri="{FF2B5EF4-FFF2-40B4-BE49-F238E27FC236}">
                  <a16:creationId xmlns:a16="http://schemas.microsoft.com/office/drawing/2014/main" id="{F73AFF6D-2878-4BD5-936E-6720C5E8FEC8}"/>
                </a:ext>
              </a:extLst>
            </p:cNvPr>
            <p:cNvSpPr txBox="1"/>
            <p:nvPr/>
          </p:nvSpPr>
          <p:spPr>
            <a:xfrm flipH="1">
              <a:off x="9006791" y="599638"/>
              <a:ext cx="2221044" cy="807913"/>
            </a:xfrm>
            <a:prstGeom prst="rect">
              <a:avLst/>
            </a:prstGeom>
            <a:noFill/>
          </p:spPr>
          <p:txBody>
            <a:bodyPr wrap="square">
              <a:spAutoFit/>
            </a:bodyPr>
            <a:lstStyle/>
            <a:p>
              <a:pPr algn="ctr"/>
              <a:r>
                <a:rPr lang="fr-FR" b="1" dirty="0">
                  <a:solidFill>
                    <a:schemeClr val="bg1"/>
                  </a:solidFill>
                </a:rPr>
                <a:t>PREPARATION DU PLAN DE REPRISE</a:t>
              </a:r>
            </a:p>
            <a:p>
              <a:pPr algn="ctr"/>
              <a:endParaRPr lang="fr-FR" sz="1050" b="1" dirty="0"/>
            </a:p>
          </p:txBody>
        </p:sp>
      </p:grpSp>
      <p:sp>
        <p:nvSpPr>
          <p:cNvPr id="123" name="ZoneTexte 122">
            <a:extLst>
              <a:ext uri="{FF2B5EF4-FFF2-40B4-BE49-F238E27FC236}">
                <a16:creationId xmlns:a16="http://schemas.microsoft.com/office/drawing/2014/main" id="{81BDCC60-C25E-4398-A88C-1DA1D9EB6EBB}"/>
              </a:ext>
            </a:extLst>
          </p:cNvPr>
          <p:cNvSpPr txBox="1"/>
          <p:nvPr/>
        </p:nvSpPr>
        <p:spPr>
          <a:xfrm flipH="1">
            <a:off x="7361727" y="5910037"/>
            <a:ext cx="3040626" cy="807913"/>
          </a:xfrm>
          <a:prstGeom prst="rect">
            <a:avLst/>
          </a:prstGeom>
          <a:noFill/>
        </p:spPr>
        <p:txBody>
          <a:bodyPr wrap="square">
            <a:spAutoFit/>
          </a:bodyPr>
          <a:lstStyle/>
          <a:p>
            <a:pPr algn="ctr"/>
            <a:r>
              <a:rPr lang="fr-FR" b="1" dirty="0">
                <a:solidFill>
                  <a:schemeClr val="bg1"/>
                </a:solidFill>
              </a:rPr>
              <a:t>CONCLUSION DE LA CESSION ET TRANSMISSION</a:t>
            </a:r>
          </a:p>
          <a:p>
            <a:pPr algn="ctr"/>
            <a:endParaRPr lang="fr-FR" sz="1050" b="1" dirty="0"/>
          </a:p>
        </p:txBody>
      </p:sp>
      <p:sp>
        <p:nvSpPr>
          <p:cNvPr id="124" name="Rectangle 123">
            <a:extLst>
              <a:ext uri="{FF2B5EF4-FFF2-40B4-BE49-F238E27FC236}">
                <a16:creationId xmlns:a16="http://schemas.microsoft.com/office/drawing/2014/main" id="{C3C5C725-4D8B-41FB-A998-27546A6297EA}"/>
              </a:ext>
            </a:extLst>
          </p:cNvPr>
          <p:cNvSpPr/>
          <p:nvPr/>
        </p:nvSpPr>
        <p:spPr>
          <a:xfrm>
            <a:off x="6096000" y="153162"/>
            <a:ext cx="2363321" cy="290548"/>
          </a:xfrm>
          <a:prstGeom prst="rect">
            <a:avLst/>
          </a:prstGeom>
          <a:noFill/>
          <a:ln w="38100">
            <a:solidFill>
              <a:srgbClr val="1239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lumMod val="65000"/>
                    <a:lumOff val="35000"/>
                  </a:schemeClr>
                </a:solidFill>
              </a:rPr>
              <a:t>POUR LE CEDANT</a:t>
            </a:r>
          </a:p>
        </p:txBody>
      </p:sp>
      <p:sp>
        <p:nvSpPr>
          <p:cNvPr id="125" name="Rectangle 124">
            <a:extLst>
              <a:ext uri="{FF2B5EF4-FFF2-40B4-BE49-F238E27FC236}">
                <a16:creationId xmlns:a16="http://schemas.microsoft.com/office/drawing/2014/main" id="{80D6450C-4EB0-4570-A697-8ADFCD0E2EFF}"/>
              </a:ext>
            </a:extLst>
          </p:cNvPr>
          <p:cNvSpPr/>
          <p:nvPr/>
        </p:nvSpPr>
        <p:spPr>
          <a:xfrm>
            <a:off x="9357408" y="141938"/>
            <a:ext cx="2363321" cy="290548"/>
          </a:xfrm>
          <a:prstGeom prst="rect">
            <a:avLst/>
          </a:prstGeom>
          <a:noFill/>
          <a:ln w="38100">
            <a:solidFill>
              <a:srgbClr val="1239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lumMod val="65000"/>
                    <a:lumOff val="35000"/>
                  </a:schemeClr>
                </a:solidFill>
              </a:rPr>
              <a:t>POUR L’ACQUEREUR</a:t>
            </a:r>
          </a:p>
        </p:txBody>
      </p:sp>
      <p:sp>
        <p:nvSpPr>
          <p:cNvPr id="128" name="ZoneTexte 127">
            <a:extLst>
              <a:ext uri="{FF2B5EF4-FFF2-40B4-BE49-F238E27FC236}">
                <a16:creationId xmlns:a16="http://schemas.microsoft.com/office/drawing/2014/main" id="{501310B4-4C36-4C2A-9094-80D90823BC1F}"/>
              </a:ext>
            </a:extLst>
          </p:cNvPr>
          <p:cNvSpPr txBox="1"/>
          <p:nvPr/>
        </p:nvSpPr>
        <p:spPr>
          <a:xfrm>
            <a:off x="624690" y="2743418"/>
            <a:ext cx="5056400" cy="2554545"/>
          </a:xfrm>
          <a:prstGeom prst="rect">
            <a:avLst/>
          </a:prstGeom>
          <a:noFill/>
        </p:spPr>
        <p:txBody>
          <a:bodyPr wrap="square">
            <a:spAutoFit/>
          </a:bodyPr>
          <a:lstStyle/>
          <a:p>
            <a:pPr algn="just"/>
            <a:r>
              <a:rPr lang="fr-FR" sz="2000" dirty="0">
                <a:solidFill>
                  <a:schemeClr val="tx1">
                    <a:lumMod val="85000"/>
                    <a:lumOff val="15000"/>
                  </a:schemeClr>
                </a:solidFill>
              </a:rPr>
              <a:t>Pour entamer correctement un projet de cession, il est nécessaire de connaitre l’ensemble des étapes par lesquelles il faut passer. </a:t>
            </a:r>
          </a:p>
          <a:p>
            <a:pPr algn="just"/>
            <a:endParaRPr lang="fr-FR" sz="2000" dirty="0">
              <a:solidFill>
                <a:schemeClr val="tx1">
                  <a:lumMod val="85000"/>
                  <a:lumOff val="15000"/>
                </a:schemeClr>
              </a:solidFill>
            </a:endParaRPr>
          </a:p>
          <a:p>
            <a:pPr algn="just"/>
            <a:r>
              <a:rPr lang="fr-FR" sz="2000" dirty="0">
                <a:solidFill>
                  <a:schemeClr val="tx1">
                    <a:lumMod val="85000"/>
                    <a:lumOff val="15000"/>
                  </a:schemeClr>
                </a:solidFill>
              </a:rPr>
              <a:t>Il est également utile de connaitre les étapes que va traverser le futur acquéreur pour établir la bonne stratégie. </a:t>
            </a:r>
          </a:p>
        </p:txBody>
      </p:sp>
      <p:sp>
        <p:nvSpPr>
          <p:cNvPr id="130" name="ZoneTexte 129">
            <a:extLst>
              <a:ext uri="{FF2B5EF4-FFF2-40B4-BE49-F238E27FC236}">
                <a16:creationId xmlns:a16="http://schemas.microsoft.com/office/drawing/2014/main" id="{B7E7A08C-0474-4B54-842A-8EBD2D2BC98D}"/>
              </a:ext>
            </a:extLst>
          </p:cNvPr>
          <p:cNvSpPr txBox="1"/>
          <p:nvPr/>
        </p:nvSpPr>
        <p:spPr>
          <a:xfrm>
            <a:off x="969935" y="1569819"/>
            <a:ext cx="4398345" cy="830997"/>
          </a:xfrm>
          <a:prstGeom prst="rect">
            <a:avLst/>
          </a:prstGeom>
          <a:noFill/>
        </p:spPr>
        <p:txBody>
          <a:bodyPr wrap="square" rtlCol="0">
            <a:spAutoFit/>
          </a:bodyPr>
          <a:lstStyle/>
          <a:p>
            <a:pPr algn="ctr"/>
            <a:r>
              <a:rPr lang="fr-FR" sz="2400" b="1" dirty="0">
                <a:solidFill>
                  <a:schemeClr val="tx1">
                    <a:lumMod val="85000"/>
                    <a:lumOff val="15000"/>
                  </a:schemeClr>
                </a:solidFill>
              </a:rPr>
              <a:t>5 étapes pour transmettre son entreprise</a:t>
            </a:r>
          </a:p>
        </p:txBody>
      </p:sp>
      <p:sp>
        <p:nvSpPr>
          <p:cNvPr id="41" name="Rectangle 40">
            <a:extLst>
              <a:ext uri="{FF2B5EF4-FFF2-40B4-BE49-F238E27FC236}">
                <a16:creationId xmlns:a16="http://schemas.microsoft.com/office/drawing/2014/main" id="{F84DC988-0952-806B-10D4-E47344D54191}"/>
              </a:ext>
            </a:extLst>
          </p:cNvPr>
          <p:cNvSpPr/>
          <p:nvPr/>
        </p:nvSpPr>
        <p:spPr>
          <a:xfrm>
            <a:off x="488038" y="5869858"/>
            <a:ext cx="5322827"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5" name="Picture 4">
            <a:extLst>
              <a:ext uri="{FF2B5EF4-FFF2-40B4-BE49-F238E27FC236}">
                <a16:creationId xmlns:a16="http://schemas.microsoft.com/office/drawing/2014/main" id="{E6812C20-929C-A2EE-E81D-B593F5656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46" name="ZoneTexte 45">
            <a:extLst>
              <a:ext uri="{FF2B5EF4-FFF2-40B4-BE49-F238E27FC236}">
                <a16:creationId xmlns:a16="http://schemas.microsoft.com/office/drawing/2014/main" id="{69351414-9507-ACA1-93EF-1EBC610B987F}"/>
              </a:ext>
            </a:extLst>
          </p:cNvPr>
          <p:cNvSpPr txBox="1"/>
          <p:nvPr/>
        </p:nvSpPr>
        <p:spPr>
          <a:xfrm>
            <a:off x="1059650" y="6057960"/>
            <a:ext cx="5036347" cy="400110"/>
          </a:xfrm>
          <a:prstGeom prst="rect">
            <a:avLst/>
          </a:prstGeom>
          <a:noFill/>
        </p:spPr>
        <p:txBody>
          <a:bodyPr wrap="square" rtlCol="0">
            <a:spAutoFit/>
          </a:bodyPr>
          <a:lstStyle/>
          <a:p>
            <a:r>
              <a:rPr lang="fr-FR" sz="2000" b="1" dirty="0"/>
              <a:t>Fiche outil n°2 – Etapes d’une transmission</a:t>
            </a:r>
          </a:p>
        </p:txBody>
      </p:sp>
    </p:spTree>
    <p:extLst>
      <p:ext uri="{BB962C8B-B14F-4D97-AF65-F5344CB8AC3E}">
        <p14:creationId xmlns:p14="http://schemas.microsoft.com/office/powerpoint/2010/main" val="2659646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21637" y="133784"/>
            <a:ext cx="3360078" cy="830997"/>
          </a:xfrm>
          <a:prstGeom prst="rect">
            <a:avLst/>
          </a:prstGeom>
          <a:noFill/>
        </p:spPr>
        <p:txBody>
          <a:bodyPr wrap="square">
            <a:spAutoFit/>
          </a:bodyPr>
          <a:lstStyle/>
          <a:p>
            <a:r>
              <a:rPr lang="fr-FR" sz="2400" b="1" dirty="0">
                <a:solidFill>
                  <a:srgbClr val="727272"/>
                </a:solidFill>
              </a:rPr>
              <a:t>Ordonnancer la gestion des tâches</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sp>
        <p:nvSpPr>
          <p:cNvPr id="14" name="ZoneTexte 13">
            <a:extLst>
              <a:ext uri="{FF2B5EF4-FFF2-40B4-BE49-F238E27FC236}">
                <a16:creationId xmlns:a16="http://schemas.microsoft.com/office/drawing/2014/main" id="{53AD6553-4403-4238-BB51-DE1CD9199F14}"/>
              </a:ext>
            </a:extLst>
          </p:cNvPr>
          <p:cNvSpPr txBox="1"/>
          <p:nvPr/>
        </p:nvSpPr>
        <p:spPr>
          <a:xfrm>
            <a:off x="548970" y="2151727"/>
            <a:ext cx="3716214" cy="2554545"/>
          </a:xfrm>
          <a:prstGeom prst="rect">
            <a:avLst/>
          </a:prstGeom>
          <a:noFill/>
        </p:spPr>
        <p:txBody>
          <a:bodyPr wrap="square">
            <a:spAutoFit/>
          </a:bodyPr>
          <a:lstStyle/>
          <a:p>
            <a:pPr algn="just"/>
            <a:r>
              <a:rPr lang="fr-FR" sz="2000" dirty="0">
                <a:solidFill>
                  <a:schemeClr val="tx1">
                    <a:lumMod val="85000"/>
                    <a:lumOff val="15000"/>
                  </a:schemeClr>
                </a:solidFill>
              </a:rPr>
              <a:t>Afin de définir une organisation des tâches à réaliser dans le cadre du projet de cession, il est utile de répartir ces tâches dans le temps. </a:t>
            </a:r>
          </a:p>
          <a:p>
            <a:pPr algn="just"/>
            <a:endParaRPr lang="fr-FR" sz="2000" dirty="0">
              <a:solidFill>
                <a:schemeClr val="tx1">
                  <a:lumMod val="85000"/>
                  <a:lumOff val="15000"/>
                </a:schemeClr>
              </a:solidFill>
            </a:endParaRPr>
          </a:p>
          <a:p>
            <a:pPr algn="just"/>
            <a:r>
              <a:rPr lang="fr-FR" sz="2000" dirty="0">
                <a:solidFill>
                  <a:schemeClr val="tx1">
                    <a:lumMod val="85000"/>
                    <a:lumOff val="15000"/>
                  </a:schemeClr>
                </a:solidFill>
              </a:rPr>
              <a:t>Avec ce calendrier, il suffit seulement de positionner les dates.</a:t>
            </a:r>
          </a:p>
        </p:txBody>
      </p:sp>
      <p:pic>
        <p:nvPicPr>
          <p:cNvPr id="5" name="Image 4">
            <a:extLst>
              <a:ext uri="{FF2B5EF4-FFF2-40B4-BE49-F238E27FC236}">
                <a16:creationId xmlns:a16="http://schemas.microsoft.com/office/drawing/2014/main" id="{0BFB7C73-2832-3DE4-F0E0-13F754604091}"/>
              </a:ext>
            </a:extLst>
          </p:cNvPr>
          <p:cNvPicPr>
            <a:picLocks noChangeAspect="1"/>
          </p:cNvPicPr>
          <p:nvPr/>
        </p:nvPicPr>
        <p:blipFill rotWithShape="1">
          <a:blip r:embed="rId3"/>
          <a:srcRect l="22016" t="25150" r="22701" b="9227"/>
          <a:stretch/>
        </p:blipFill>
        <p:spPr>
          <a:xfrm>
            <a:off x="4627556" y="680274"/>
            <a:ext cx="7361882" cy="4913291"/>
          </a:xfrm>
          <a:prstGeom prst="rect">
            <a:avLst/>
          </a:prstGeom>
        </p:spPr>
      </p:pic>
      <p:sp>
        <p:nvSpPr>
          <p:cNvPr id="11" name="Rectangle 10">
            <a:extLst>
              <a:ext uri="{FF2B5EF4-FFF2-40B4-BE49-F238E27FC236}">
                <a16:creationId xmlns:a16="http://schemas.microsoft.com/office/drawing/2014/main" id="{20F36A03-49AC-CE96-9A3A-1A22FABAE1B1}"/>
              </a:ext>
            </a:extLst>
          </p:cNvPr>
          <p:cNvSpPr/>
          <p:nvPr/>
        </p:nvSpPr>
        <p:spPr>
          <a:xfrm>
            <a:off x="488039" y="5869858"/>
            <a:ext cx="4139518"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Picture 4">
            <a:extLst>
              <a:ext uri="{FF2B5EF4-FFF2-40B4-BE49-F238E27FC236}">
                <a16:creationId xmlns:a16="http://schemas.microsoft.com/office/drawing/2014/main" id="{DB410300-B623-AEEF-5114-402CC7E4A8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a:extLst>
              <a:ext uri="{FF2B5EF4-FFF2-40B4-BE49-F238E27FC236}">
                <a16:creationId xmlns:a16="http://schemas.microsoft.com/office/drawing/2014/main" id="{2CA5A2E4-6491-FBB2-5798-BFA0420373B5}"/>
              </a:ext>
            </a:extLst>
          </p:cNvPr>
          <p:cNvSpPr txBox="1"/>
          <p:nvPr/>
        </p:nvSpPr>
        <p:spPr>
          <a:xfrm>
            <a:off x="1059651" y="6057960"/>
            <a:ext cx="3567906" cy="400110"/>
          </a:xfrm>
          <a:prstGeom prst="rect">
            <a:avLst/>
          </a:prstGeom>
          <a:noFill/>
        </p:spPr>
        <p:txBody>
          <a:bodyPr wrap="square" rtlCol="0">
            <a:spAutoFit/>
          </a:bodyPr>
          <a:lstStyle/>
          <a:p>
            <a:r>
              <a:rPr lang="fr-FR" sz="2000" b="1" dirty="0"/>
              <a:t>Fiche outil n°3 – Retroplanning</a:t>
            </a:r>
          </a:p>
        </p:txBody>
      </p:sp>
    </p:spTree>
    <p:extLst>
      <p:ext uri="{BB962C8B-B14F-4D97-AF65-F5344CB8AC3E}">
        <p14:creationId xmlns:p14="http://schemas.microsoft.com/office/powerpoint/2010/main" val="1959102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5223914" y="2841171"/>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21637" y="133784"/>
            <a:ext cx="2823049" cy="830997"/>
          </a:xfrm>
          <a:prstGeom prst="rect">
            <a:avLst/>
          </a:prstGeom>
          <a:noFill/>
        </p:spPr>
        <p:txBody>
          <a:bodyPr wrap="square">
            <a:spAutoFit/>
          </a:bodyPr>
          <a:lstStyle/>
          <a:p>
            <a:r>
              <a:rPr lang="fr-FR" sz="2400" b="1" dirty="0">
                <a:solidFill>
                  <a:srgbClr val="727272"/>
                </a:solidFill>
              </a:rPr>
              <a:t>Carnet d’adresses de la BPI</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grpSp>
        <p:nvGrpSpPr>
          <p:cNvPr id="14" name="Groupe 13">
            <a:extLst>
              <a:ext uri="{FF2B5EF4-FFF2-40B4-BE49-F238E27FC236}">
                <a16:creationId xmlns:a16="http://schemas.microsoft.com/office/drawing/2014/main" id="{F7EAEC39-0B04-4DB8-AA66-8AF7362BADAE}"/>
              </a:ext>
            </a:extLst>
          </p:cNvPr>
          <p:cNvGrpSpPr/>
          <p:nvPr/>
        </p:nvGrpSpPr>
        <p:grpSpPr>
          <a:xfrm>
            <a:off x="4531754" y="1024584"/>
            <a:ext cx="7239412" cy="3972226"/>
            <a:chOff x="6689384" y="2587968"/>
            <a:chExt cx="4766555" cy="2539453"/>
          </a:xfrm>
        </p:grpSpPr>
        <p:pic>
          <p:nvPicPr>
            <p:cNvPr id="11" name="Image 10">
              <a:extLst>
                <a:ext uri="{FF2B5EF4-FFF2-40B4-BE49-F238E27FC236}">
                  <a16:creationId xmlns:a16="http://schemas.microsoft.com/office/drawing/2014/main" id="{2B1A4240-770A-4CFB-879D-6BE0CE0792CF}"/>
                </a:ext>
              </a:extLst>
            </p:cNvPr>
            <p:cNvPicPr>
              <a:picLocks noChangeAspect="1"/>
            </p:cNvPicPr>
            <p:nvPr/>
          </p:nvPicPr>
          <p:blipFill rotWithShape="1">
            <a:blip r:embed="rId3"/>
            <a:srcRect l="5435" t="14014" r="5435" b="10319"/>
            <a:stretch/>
          </p:blipFill>
          <p:spPr>
            <a:xfrm>
              <a:off x="6689384" y="2688938"/>
              <a:ext cx="4705481" cy="2245928"/>
            </a:xfrm>
            <a:prstGeom prst="rect">
              <a:avLst/>
            </a:prstGeom>
          </p:spPr>
        </p:pic>
        <p:sp>
          <p:nvSpPr>
            <p:cNvPr id="13" name="Rectangle 12">
              <a:extLst>
                <a:ext uri="{FF2B5EF4-FFF2-40B4-BE49-F238E27FC236}">
                  <a16:creationId xmlns:a16="http://schemas.microsoft.com/office/drawing/2014/main" id="{35C01E3E-B1C9-4D96-AEC6-7A99523CD0F5}"/>
                </a:ext>
              </a:extLst>
            </p:cNvPr>
            <p:cNvSpPr/>
            <p:nvPr/>
          </p:nvSpPr>
          <p:spPr>
            <a:xfrm>
              <a:off x="6689384" y="2587968"/>
              <a:ext cx="4766555" cy="2539453"/>
            </a:xfrm>
            <a:prstGeom prst="rect">
              <a:avLst/>
            </a:prstGeom>
            <a:noFill/>
            <a:ln w="38100">
              <a:solidFill>
                <a:srgbClr val="113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3" name="Image 22">
            <a:hlinkClick r:id="rId4"/>
            <a:extLst>
              <a:ext uri="{FF2B5EF4-FFF2-40B4-BE49-F238E27FC236}">
                <a16:creationId xmlns:a16="http://schemas.microsoft.com/office/drawing/2014/main" id="{3ED7F4E4-1DCA-4E9C-8BC1-6E6173E391C8}"/>
              </a:ext>
            </a:extLst>
          </p:cNvPr>
          <p:cNvPicPr>
            <a:picLocks noChangeAspect="1"/>
          </p:cNvPicPr>
          <p:nvPr/>
        </p:nvPicPr>
        <p:blipFill rotWithShape="1">
          <a:blip r:embed="rId5"/>
          <a:srcRect l="36904" t="39784" r="51072" b="38407"/>
          <a:stretch/>
        </p:blipFill>
        <p:spPr>
          <a:xfrm>
            <a:off x="10867158" y="5680251"/>
            <a:ext cx="811249" cy="827314"/>
          </a:xfrm>
          <a:prstGeom prst="rect">
            <a:avLst/>
          </a:prstGeom>
        </p:spPr>
      </p:pic>
      <p:sp>
        <p:nvSpPr>
          <p:cNvPr id="24" name="ZoneTexte 23">
            <a:extLst>
              <a:ext uri="{FF2B5EF4-FFF2-40B4-BE49-F238E27FC236}">
                <a16:creationId xmlns:a16="http://schemas.microsoft.com/office/drawing/2014/main" id="{B8B6F611-86AB-4334-8864-B0F99A7BD344}"/>
              </a:ext>
            </a:extLst>
          </p:cNvPr>
          <p:cNvSpPr txBox="1"/>
          <p:nvPr/>
        </p:nvSpPr>
        <p:spPr>
          <a:xfrm>
            <a:off x="9129231" y="5620537"/>
            <a:ext cx="1563182" cy="707886"/>
          </a:xfrm>
          <a:prstGeom prst="rect">
            <a:avLst/>
          </a:prstGeom>
          <a:noFill/>
        </p:spPr>
        <p:txBody>
          <a:bodyPr wrap="square">
            <a:spAutoFit/>
          </a:bodyPr>
          <a:lstStyle/>
          <a:p>
            <a:r>
              <a:rPr lang="fr-FR" sz="2000" b="1" dirty="0"/>
              <a:t>CTRL + CLIC </a:t>
            </a:r>
            <a:r>
              <a:rPr lang="fr-FR" sz="2000" b="1" dirty="0">
                <a:solidFill>
                  <a:schemeClr val="tx1">
                    <a:lumMod val="85000"/>
                    <a:lumOff val="15000"/>
                  </a:schemeClr>
                </a:solidFill>
              </a:rPr>
              <a:t>ici</a:t>
            </a:r>
          </a:p>
        </p:txBody>
      </p:sp>
      <p:sp>
        <p:nvSpPr>
          <p:cNvPr id="25" name="Flèche : droite 24">
            <a:extLst>
              <a:ext uri="{FF2B5EF4-FFF2-40B4-BE49-F238E27FC236}">
                <a16:creationId xmlns:a16="http://schemas.microsoft.com/office/drawing/2014/main" id="{7E06F44B-E700-44FE-B389-FED183DBF0F8}"/>
              </a:ext>
            </a:extLst>
          </p:cNvPr>
          <p:cNvSpPr/>
          <p:nvPr/>
        </p:nvSpPr>
        <p:spPr>
          <a:xfrm>
            <a:off x="9657584" y="6015608"/>
            <a:ext cx="1034829" cy="241057"/>
          </a:xfrm>
          <a:prstGeom prst="rightArrow">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31">
            <a:extLst>
              <a:ext uri="{FF2B5EF4-FFF2-40B4-BE49-F238E27FC236}">
                <a16:creationId xmlns:a16="http://schemas.microsoft.com/office/drawing/2014/main" id="{625E09BA-DD5D-4C6A-301F-74432F5F0A12}"/>
              </a:ext>
            </a:extLst>
          </p:cNvPr>
          <p:cNvSpPr/>
          <p:nvPr/>
        </p:nvSpPr>
        <p:spPr>
          <a:xfrm>
            <a:off x="488038" y="5869858"/>
            <a:ext cx="4880375"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3" name="Picture 4">
            <a:extLst>
              <a:ext uri="{FF2B5EF4-FFF2-40B4-BE49-F238E27FC236}">
                <a16:creationId xmlns:a16="http://schemas.microsoft.com/office/drawing/2014/main" id="{A6C2A61D-8C5B-13A7-68CC-52B300557B2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34" name="ZoneTexte 33">
            <a:extLst>
              <a:ext uri="{FF2B5EF4-FFF2-40B4-BE49-F238E27FC236}">
                <a16:creationId xmlns:a16="http://schemas.microsoft.com/office/drawing/2014/main" id="{6CCCDF3D-729A-FFBC-C69C-5FD16E3E0F13}"/>
              </a:ext>
            </a:extLst>
          </p:cNvPr>
          <p:cNvSpPr txBox="1"/>
          <p:nvPr/>
        </p:nvSpPr>
        <p:spPr>
          <a:xfrm>
            <a:off x="1059650" y="6057960"/>
            <a:ext cx="4308763" cy="400110"/>
          </a:xfrm>
          <a:prstGeom prst="rect">
            <a:avLst/>
          </a:prstGeom>
          <a:noFill/>
        </p:spPr>
        <p:txBody>
          <a:bodyPr wrap="square" rtlCol="0">
            <a:spAutoFit/>
          </a:bodyPr>
          <a:lstStyle/>
          <a:p>
            <a:r>
              <a:rPr lang="fr-FR" sz="2000" b="1" dirty="0"/>
              <a:t>Fiche outil n°4 – Sélection des conseils</a:t>
            </a:r>
          </a:p>
        </p:txBody>
      </p:sp>
      <p:sp>
        <p:nvSpPr>
          <p:cNvPr id="15" name="ZoneTexte 14">
            <a:extLst>
              <a:ext uri="{FF2B5EF4-FFF2-40B4-BE49-F238E27FC236}">
                <a16:creationId xmlns:a16="http://schemas.microsoft.com/office/drawing/2014/main" id="{32CE3AF2-07B0-42C8-D020-3D9AC9C38712}"/>
              </a:ext>
            </a:extLst>
          </p:cNvPr>
          <p:cNvSpPr txBox="1"/>
          <p:nvPr/>
        </p:nvSpPr>
        <p:spPr>
          <a:xfrm>
            <a:off x="171669" y="1833293"/>
            <a:ext cx="4322983" cy="2862322"/>
          </a:xfrm>
          <a:prstGeom prst="rect">
            <a:avLst/>
          </a:prstGeom>
          <a:noFill/>
        </p:spPr>
        <p:txBody>
          <a:bodyPr wrap="square" rtlCol="0">
            <a:spAutoFit/>
          </a:bodyPr>
          <a:lstStyle/>
          <a:p>
            <a:pPr algn="l"/>
            <a:r>
              <a:rPr lang="fr-FR" sz="2000" b="0" i="0" dirty="0">
                <a:solidFill>
                  <a:srgbClr val="000000"/>
                </a:solidFill>
                <a:effectLst/>
              </a:rPr>
              <a:t>Il existe de nombreux acteurs publics et privés prêts à aider à la réalisation de la cession : les experts en transmission d’entreprise : avocat, expert-comptable, notaire, conseil en gestion de patrimoine privé, etc. </a:t>
            </a:r>
          </a:p>
          <a:p>
            <a:pPr algn="l"/>
            <a:endParaRPr lang="fr-FR" sz="2000" dirty="0">
              <a:solidFill>
                <a:srgbClr val="000000"/>
              </a:solidFill>
            </a:endParaRPr>
          </a:p>
          <a:p>
            <a:pPr algn="l"/>
            <a:r>
              <a:rPr lang="fr-FR" sz="2000" dirty="0">
                <a:solidFill>
                  <a:srgbClr val="000000"/>
                </a:solidFill>
              </a:rPr>
              <a:t>Trouver les bons organismes grâce au carnet d’adresses de la BPI. </a:t>
            </a:r>
          </a:p>
        </p:txBody>
      </p:sp>
    </p:spTree>
    <p:extLst>
      <p:ext uri="{BB962C8B-B14F-4D97-AF65-F5344CB8AC3E}">
        <p14:creationId xmlns:p14="http://schemas.microsoft.com/office/powerpoint/2010/main" val="2309809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gradFill>
            <a:gsLst>
              <a:gs pos="0">
                <a:srgbClr val="00379E"/>
              </a:gs>
              <a:gs pos="100000">
                <a:srgbClr val="FF5A5E"/>
              </a:gs>
            </a:gsLst>
            <a:lin ang="5400000" scaled="1"/>
          </a:grad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a:extLst>
              <a:ext uri="{FF2B5EF4-FFF2-40B4-BE49-F238E27FC236}">
                <a16:creationId xmlns:a16="http://schemas.microsoft.com/office/drawing/2014/main" id="{510AA303-B2F6-4F24-8D43-242478FA042D}"/>
              </a:ext>
            </a:extLst>
          </p:cNvPr>
          <p:cNvGrpSpPr/>
          <p:nvPr/>
        </p:nvGrpSpPr>
        <p:grpSpPr>
          <a:xfrm>
            <a:off x="3038499" y="1851645"/>
            <a:ext cx="6115001" cy="3154710"/>
            <a:chOff x="3377340" y="1692658"/>
            <a:chExt cx="6115001" cy="3154710"/>
          </a:xfrm>
        </p:grpSpPr>
        <p:sp>
          <p:nvSpPr>
            <p:cNvPr id="5" name="ZoneTexte 4">
              <a:extLst>
                <a:ext uri="{FF2B5EF4-FFF2-40B4-BE49-F238E27FC236}">
                  <a16:creationId xmlns:a16="http://schemas.microsoft.com/office/drawing/2014/main" id="{52F1BB5B-0AA0-4FDF-A6CD-8651C3FE443E}"/>
                </a:ext>
              </a:extLst>
            </p:cNvPr>
            <p:cNvSpPr txBox="1"/>
            <p:nvPr/>
          </p:nvSpPr>
          <p:spPr>
            <a:xfrm>
              <a:off x="5234608" y="2182505"/>
              <a:ext cx="4257733" cy="2123658"/>
            </a:xfrm>
            <a:prstGeom prst="rect">
              <a:avLst/>
            </a:prstGeom>
            <a:noFill/>
          </p:spPr>
          <p:txBody>
            <a:bodyPr wrap="square">
              <a:spAutoFit/>
            </a:bodyPr>
            <a:lstStyle/>
            <a:p>
              <a:r>
                <a:rPr lang="fr-FR" sz="4400" dirty="0">
                  <a:solidFill>
                    <a:schemeClr val="bg1"/>
                  </a:solidFill>
                </a:rPr>
                <a:t>DIAGNOSTIC ET EVALUATION DE L’ENTREPRISE</a:t>
              </a:r>
              <a:endParaRPr lang="fr-FR" sz="2400" dirty="0"/>
            </a:p>
          </p:txBody>
        </p:sp>
        <p:sp>
          <p:nvSpPr>
            <p:cNvPr id="8" name="ZoneTexte 7">
              <a:extLst>
                <a:ext uri="{FF2B5EF4-FFF2-40B4-BE49-F238E27FC236}">
                  <a16:creationId xmlns:a16="http://schemas.microsoft.com/office/drawing/2014/main" id="{A4321E0F-FC19-4E75-B56D-97BEC72D8DC9}"/>
                </a:ext>
              </a:extLst>
            </p:cNvPr>
            <p:cNvSpPr txBox="1"/>
            <p:nvPr/>
          </p:nvSpPr>
          <p:spPr>
            <a:xfrm>
              <a:off x="3377340" y="1692658"/>
              <a:ext cx="1638688" cy="3154710"/>
            </a:xfrm>
            <a:prstGeom prst="rect">
              <a:avLst/>
            </a:prstGeom>
            <a:noFill/>
          </p:spPr>
          <p:txBody>
            <a:bodyPr wrap="square">
              <a:spAutoFit/>
            </a:bodyPr>
            <a:lstStyle/>
            <a:p>
              <a:r>
                <a:rPr lang="fr-FR" sz="20100" dirty="0">
                  <a:solidFill>
                    <a:schemeClr val="bg1"/>
                  </a:solidFill>
                  <a:latin typeface="Gill Sans Nova Cond XBd" panose="020B0A06020104020203" pitchFamily="34" charset="0"/>
                  <a:cs typeface="Biome" panose="020B0503030204020804" pitchFamily="34" charset="0"/>
                </a:rPr>
                <a:t>2</a:t>
              </a:r>
              <a:endParaRPr lang="fr-FR" sz="20100" dirty="0">
                <a:latin typeface="Gill Sans Nova Cond XBd" panose="020B0A06020104020203" pitchFamily="34" charset="0"/>
                <a:cs typeface="Biome" panose="020B0503030204020804" pitchFamily="34" charset="0"/>
              </a:endParaRPr>
            </a:p>
          </p:txBody>
        </p:sp>
        <p:cxnSp>
          <p:nvCxnSpPr>
            <p:cNvPr id="6" name="Connecteur droit 5">
              <a:extLst>
                <a:ext uri="{FF2B5EF4-FFF2-40B4-BE49-F238E27FC236}">
                  <a16:creationId xmlns:a16="http://schemas.microsoft.com/office/drawing/2014/main" id="{212575EA-8B4F-41C3-8B74-7701C8AE63DC}"/>
                </a:ext>
              </a:extLst>
            </p:cNvPr>
            <p:cNvCxnSpPr>
              <a:cxnSpLocks/>
            </p:cNvCxnSpPr>
            <p:nvPr/>
          </p:nvCxnSpPr>
          <p:spPr>
            <a:xfrm>
              <a:off x="5059569" y="2395538"/>
              <a:ext cx="0" cy="170656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20495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FD30D4-972D-4CE5-85D8-923809B6CE12}"/>
              </a:ext>
            </a:extLst>
          </p:cNvPr>
          <p:cNvSpPr/>
          <p:nvPr/>
        </p:nvSpPr>
        <p:spPr>
          <a:xfrm>
            <a:off x="0" y="0"/>
            <a:ext cx="12192000" cy="6858000"/>
          </a:xfrm>
          <a:prstGeom prst="rect">
            <a:avLst/>
          </a:prstGeom>
          <a:noFill/>
          <a:ln w="76200">
            <a:gradFill>
              <a:gsLst>
                <a:gs pos="0">
                  <a:srgbClr val="00379E"/>
                </a:gs>
                <a:gs pos="100000">
                  <a:srgbClr val="FF5A5E"/>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AutoShape 2" descr="SVG &amp;gt; symbole équipement machine réglage - Image et icône SVG gratuite. |  SVG Silh">
            <a:extLst>
              <a:ext uri="{FF2B5EF4-FFF2-40B4-BE49-F238E27FC236}">
                <a16:creationId xmlns:a16="http://schemas.microsoft.com/office/drawing/2014/main" id="{1A5FD290-D09C-426B-A039-8FD078187347}"/>
              </a:ext>
            </a:extLst>
          </p:cNvPr>
          <p:cNvSpPr>
            <a:spLocks noChangeAspect="1" noChangeArrowheads="1"/>
          </p:cNvSpPr>
          <p:nvPr/>
        </p:nvSpPr>
        <p:spPr bwMode="auto">
          <a:xfrm>
            <a:off x="1032653" y="591491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8" name="ZoneTexte 7">
            <a:extLst>
              <a:ext uri="{FF2B5EF4-FFF2-40B4-BE49-F238E27FC236}">
                <a16:creationId xmlns:a16="http://schemas.microsoft.com/office/drawing/2014/main" id="{BE4736B3-F1F2-458D-A697-A63D34D883D5}"/>
              </a:ext>
            </a:extLst>
          </p:cNvPr>
          <p:cNvSpPr txBox="1"/>
          <p:nvPr/>
        </p:nvSpPr>
        <p:spPr>
          <a:xfrm>
            <a:off x="921637" y="133784"/>
            <a:ext cx="3360078" cy="830997"/>
          </a:xfrm>
          <a:prstGeom prst="rect">
            <a:avLst/>
          </a:prstGeom>
          <a:noFill/>
        </p:spPr>
        <p:txBody>
          <a:bodyPr wrap="square">
            <a:spAutoFit/>
          </a:bodyPr>
          <a:lstStyle/>
          <a:p>
            <a:r>
              <a:rPr lang="fr-FR" sz="2400" b="1" dirty="0">
                <a:solidFill>
                  <a:srgbClr val="727272"/>
                </a:solidFill>
              </a:rPr>
              <a:t>Utiliser l’outil « </a:t>
            </a:r>
            <a:r>
              <a:rPr lang="fr-FR" sz="2400" b="1" dirty="0" err="1">
                <a:solidFill>
                  <a:srgbClr val="727272"/>
                </a:solidFill>
              </a:rPr>
              <a:t>Prediagentreprise</a:t>
            </a:r>
            <a:r>
              <a:rPr lang="fr-FR" sz="2400" b="1" dirty="0">
                <a:solidFill>
                  <a:srgbClr val="727272"/>
                </a:solidFill>
              </a:rPr>
              <a:t> »</a:t>
            </a:r>
          </a:p>
        </p:txBody>
      </p:sp>
      <p:pic>
        <p:nvPicPr>
          <p:cNvPr id="9" name="Image 8">
            <a:extLst>
              <a:ext uri="{FF2B5EF4-FFF2-40B4-BE49-F238E27FC236}">
                <a16:creationId xmlns:a16="http://schemas.microsoft.com/office/drawing/2014/main" id="{34927627-2AA0-46DF-A486-D632B229808C}"/>
              </a:ext>
            </a:extLst>
          </p:cNvPr>
          <p:cNvPicPr>
            <a:picLocks noChangeAspect="1"/>
          </p:cNvPicPr>
          <p:nvPr/>
        </p:nvPicPr>
        <p:blipFill>
          <a:blip r:embed="rId2">
            <a:duotone>
              <a:schemeClr val="accent3">
                <a:shade val="45000"/>
                <a:satMod val="135000"/>
              </a:schemeClr>
              <a:prstClr val="white"/>
            </a:duotone>
          </a:blip>
          <a:stretch>
            <a:fillRect/>
          </a:stretch>
        </p:blipFill>
        <p:spPr>
          <a:xfrm>
            <a:off x="75147" y="133784"/>
            <a:ext cx="825784" cy="825784"/>
          </a:xfrm>
          <a:prstGeom prst="rect">
            <a:avLst/>
          </a:prstGeom>
        </p:spPr>
      </p:pic>
      <p:pic>
        <p:nvPicPr>
          <p:cNvPr id="12" name="Image 11">
            <a:hlinkClick r:id="rId3"/>
            <a:extLst>
              <a:ext uri="{FF2B5EF4-FFF2-40B4-BE49-F238E27FC236}">
                <a16:creationId xmlns:a16="http://schemas.microsoft.com/office/drawing/2014/main" id="{7FF873CF-5396-464F-BF4C-56BBD4F97496}"/>
              </a:ext>
            </a:extLst>
          </p:cNvPr>
          <p:cNvPicPr>
            <a:picLocks noChangeAspect="1"/>
          </p:cNvPicPr>
          <p:nvPr/>
        </p:nvPicPr>
        <p:blipFill rotWithShape="1">
          <a:blip r:embed="rId4"/>
          <a:srcRect l="36904" t="39784" r="51072" b="38407"/>
          <a:stretch/>
        </p:blipFill>
        <p:spPr>
          <a:xfrm>
            <a:off x="10543897" y="5738988"/>
            <a:ext cx="811249" cy="827314"/>
          </a:xfrm>
          <a:prstGeom prst="rect">
            <a:avLst/>
          </a:prstGeom>
        </p:spPr>
      </p:pic>
      <p:sp>
        <p:nvSpPr>
          <p:cNvPr id="15" name="ZoneTexte 14">
            <a:extLst>
              <a:ext uri="{FF2B5EF4-FFF2-40B4-BE49-F238E27FC236}">
                <a16:creationId xmlns:a16="http://schemas.microsoft.com/office/drawing/2014/main" id="{968B2FEE-0930-4CF2-8BD9-B4CD7A31C18B}"/>
              </a:ext>
            </a:extLst>
          </p:cNvPr>
          <p:cNvSpPr txBox="1"/>
          <p:nvPr/>
        </p:nvSpPr>
        <p:spPr>
          <a:xfrm>
            <a:off x="8737357" y="5654663"/>
            <a:ext cx="1530248" cy="707886"/>
          </a:xfrm>
          <a:prstGeom prst="rect">
            <a:avLst/>
          </a:prstGeom>
          <a:noFill/>
        </p:spPr>
        <p:txBody>
          <a:bodyPr wrap="square">
            <a:spAutoFit/>
          </a:bodyPr>
          <a:lstStyle/>
          <a:p>
            <a:r>
              <a:rPr lang="fr-FR" sz="2000" b="1" dirty="0"/>
              <a:t>CTRL + CLIC ici</a:t>
            </a:r>
          </a:p>
        </p:txBody>
      </p:sp>
      <p:sp>
        <p:nvSpPr>
          <p:cNvPr id="16" name="Flèche : droite 15">
            <a:extLst>
              <a:ext uri="{FF2B5EF4-FFF2-40B4-BE49-F238E27FC236}">
                <a16:creationId xmlns:a16="http://schemas.microsoft.com/office/drawing/2014/main" id="{C19D78ED-527A-4EBE-A651-C77E65FE37C5}"/>
              </a:ext>
            </a:extLst>
          </p:cNvPr>
          <p:cNvSpPr/>
          <p:nvPr/>
        </p:nvSpPr>
        <p:spPr>
          <a:xfrm>
            <a:off x="9388448" y="6046451"/>
            <a:ext cx="1034829" cy="241057"/>
          </a:xfrm>
          <a:prstGeom prst="rightArrow">
            <a:avLst/>
          </a:prstGeom>
          <a:solidFill>
            <a:srgbClr val="123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
            <a:extLst>
              <a:ext uri="{FF2B5EF4-FFF2-40B4-BE49-F238E27FC236}">
                <a16:creationId xmlns:a16="http://schemas.microsoft.com/office/drawing/2014/main" id="{87359E5C-2B76-4D03-BF89-4B0D2649C88D}"/>
              </a:ext>
            </a:extLst>
          </p:cNvPr>
          <p:cNvSpPr>
            <a:spLocks noChangeArrowheads="1"/>
          </p:cNvSpPr>
          <p:nvPr/>
        </p:nvSpPr>
        <p:spPr bwMode="auto">
          <a:xfrm>
            <a:off x="573442" y="1654025"/>
            <a:ext cx="456506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000" b="1" i="0" u="none" strike="noStrike" cap="none" normalizeH="0" baseline="0" dirty="0">
                <a:ln>
                  <a:noFill/>
                </a:ln>
                <a:solidFill>
                  <a:schemeClr val="tx1">
                    <a:lumMod val="85000"/>
                    <a:lumOff val="15000"/>
                  </a:schemeClr>
                </a:solidFill>
                <a:effectLst/>
                <a:latin typeface="+mn-lt"/>
                <a:cs typeface="Open Sans" panose="020B0606030504020204" pitchFamily="34" charset="0"/>
              </a:rPr>
              <a:t>L’outil « </a:t>
            </a:r>
            <a:r>
              <a:rPr lang="fr-FR" altLang="fr-FR" sz="2000" b="1" dirty="0" err="1">
                <a:solidFill>
                  <a:schemeClr val="tx1">
                    <a:lumMod val="85000"/>
                    <a:lumOff val="15000"/>
                  </a:schemeClr>
                </a:solidFill>
                <a:latin typeface="+mn-lt"/>
                <a:cs typeface="Open Sans" panose="020B0606030504020204" pitchFamily="34" charset="0"/>
              </a:rPr>
              <a:t>P</a:t>
            </a:r>
            <a:r>
              <a:rPr kumimoji="0" lang="fr-FR" altLang="fr-FR" sz="2000" b="1" i="0" u="none" strike="noStrike" cap="none" normalizeH="0" baseline="0" dirty="0" err="1">
                <a:ln>
                  <a:noFill/>
                </a:ln>
                <a:solidFill>
                  <a:schemeClr val="tx1">
                    <a:lumMod val="85000"/>
                    <a:lumOff val="15000"/>
                  </a:schemeClr>
                </a:solidFill>
                <a:effectLst/>
                <a:latin typeface="+mn-lt"/>
                <a:cs typeface="Open Sans" panose="020B0606030504020204" pitchFamily="34" charset="0"/>
              </a:rPr>
              <a:t>rediagentreprise</a:t>
            </a:r>
            <a:r>
              <a:rPr kumimoji="0" lang="fr-FR" altLang="fr-FR" sz="2000" b="1" i="0" u="none" strike="noStrike" cap="none" normalizeH="0" baseline="0" dirty="0">
                <a:ln>
                  <a:noFill/>
                </a:ln>
                <a:solidFill>
                  <a:schemeClr val="tx1">
                    <a:lumMod val="85000"/>
                    <a:lumOff val="15000"/>
                  </a:schemeClr>
                </a:solidFill>
                <a:effectLst/>
                <a:latin typeface="+mn-lt"/>
                <a:cs typeface="Open Sans" panose="020B0606030504020204" pitchFamily="34" charset="0"/>
              </a:rPr>
              <a:t> » </a:t>
            </a:r>
            <a: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t>permet d’évaluer la faisabilité d’un projet de cession d’entreprise.</a:t>
            </a:r>
          </a:p>
          <a:p>
            <a:pPr marL="0" marR="0" lvl="0" indent="0" algn="just" defTabSz="914400" rtl="0" eaLnBrk="0" fontAlgn="base" latinLnBrk="0" hangingPunct="0">
              <a:lnSpc>
                <a:spcPct val="100000"/>
              </a:lnSpc>
              <a:spcBef>
                <a:spcPct val="0"/>
              </a:spcBef>
              <a:spcAft>
                <a:spcPct val="0"/>
              </a:spcAft>
              <a:buClrTx/>
              <a:buSzTx/>
              <a:buFontTx/>
              <a:buNone/>
              <a:tabLst/>
            </a:pPr>
            <a:b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br>
            <a: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t>Grâce à une série de questions, l’outil génère </a:t>
            </a:r>
            <a:r>
              <a:rPr kumimoji="0" lang="fr-FR" altLang="fr-FR" sz="2000" b="1" i="0" u="none" strike="noStrike" cap="none" normalizeH="0" baseline="0" dirty="0">
                <a:ln>
                  <a:noFill/>
                </a:ln>
                <a:solidFill>
                  <a:schemeClr val="tx1">
                    <a:lumMod val="85000"/>
                    <a:lumOff val="15000"/>
                  </a:schemeClr>
                </a:solidFill>
                <a:effectLst/>
                <a:latin typeface="+mn-lt"/>
                <a:cs typeface="Open Sans" panose="020B0606030504020204" pitchFamily="34" charset="0"/>
              </a:rPr>
              <a:t>un rapport indiquant les points forts et les points d’amélioration de son projet. </a:t>
            </a:r>
          </a:p>
          <a:p>
            <a:pPr marL="0" marR="0" lvl="0" indent="0" algn="just" defTabSz="914400" rtl="0" eaLnBrk="0" fontAlgn="base" latinLnBrk="0" hangingPunct="0">
              <a:lnSpc>
                <a:spcPct val="100000"/>
              </a:lnSpc>
              <a:spcBef>
                <a:spcPct val="0"/>
              </a:spcBef>
              <a:spcAft>
                <a:spcPct val="0"/>
              </a:spcAft>
              <a:buClrTx/>
              <a:buSzTx/>
              <a:buFontTx/>
              <a:buNone/>
              <a:tabLst/>
            </a:pPr>
            <a:endParaRPr lang="fr-FR" altLang="fr-FR" sz="2000" dirty="0">
              <a:solidFill>
                <a:schemeClr val="tx1">
                  <a:lumMod val="85000"/>
                  <a:lumOff val="15000"/>
                </a:schemeClr>
              </a:solidFill>
              <a:latin typeface="+mn-lt"/>
              <a:cs typeface="Open Sans" panose="020B0606030504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000" i="0" u="none" strike="noStrike" cap="none" normalizeH="0" baseline="0" dirty="0">
                <a:ln>
                  <a:noFill/>
                </a:ln>
                <a:solidFill>
                  <a:schemeClr val="tx1">
                    <a:lumMod val="85000"/>
                    <a:lumOff val="15000"/>
                  </a:schemeClr>
                </a:solidFill>
                <a:effectLst/>
                <a:latin typeface="+mn-lt"/>
                <a:cs typeface="Open Sans" panose="020B0606030504020204" pitchFamily="34" charset="0"/>
              </a:rPr>
              <a:t>Le temps de réalisation est de 15 minutes maximum.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sz="2000" i="0" u="none" strike="noStrike" cap="none" normalizeH="0" baseline="0" dirty="0">
              <a:ln>
                <a:noFill/>
              </a:ln>
              <a:solidFill>
                <a:schemeClr val="tx1">
                  <a:lumMod val="85000"/>
                  <a:lumOff val="15000"/>
                </a:schemeClr>
              </a:solidFill>
              <a:effectLst/>
              <a:latin typeface="+mn-lt"/>
            </a:endParaRPr>
          </a:p>
        </p:txBody>
      </p:sp>
      <p:pic>
        <p:nvPicPr>
          <p:cNvPr id="18" name="Image 17">
            <a:extLst>
              <a:ext uri="{FF2B5EF4-FFF2-40B4-BE49-F238E27FC236}">
                <a16:creationId xmlns:a16="http://schemas.microsoft.com/office/drawing/2014/main" id="{E5A319F1-D29F-48DB-AEA9-06E05B2F0702}"/>
              </a:ext>
            </a:extLst>
          </p:cNvPr>
          <p:cNvPicPr>
            <a:picLocks noChangeAspect="1"/>
          </p:cNvPicPr>
          <p:nvPr/>
        </p:nvPicPr>
        <p:blipFill rotWithShape="1">
          <a:blip r:embed="rId5"/>
          <a:srcRect l="34131" t="26803" r="14130" b="9738"/>
          <a:stretch/>
        </p:blipFill>
        <p:spPr>
          <a:xfrm>
            <a:off x="5677483" y="959568"/>
            <a:ext cx="5950518" cy="4103321"/>
          </a:xfrm>
          <a:prstGeom prst="rect">
            <a:avLst/>
          </a:prstGeom>
          <a:ln>
            <a:noFill/>
          </a:ln>
          <a:effectLst>
            <a:outerShdw blurRad="292100" dist="139700" dir="2700000" algn="tl" rotWithShape="0">
              <a:srgbClr val="333333">
                <a:alpha val="65000"/>
              </a:srgbClr>
            </a:outerShdw>
          </a:effectLst>
        </p:spPr>
      </p:pic>
      <p:sp>
        <p:nvSpPr>
          <p:cNvPr id="26" name="Rectangle 25">
            <a:extLst>
              <a:ext uri="{FF2B5EF4-FFF2-40B4-BE49-F238E27FC236}">
                <a16:creationId xmlns:a16="http://schemas.microsoft.com/office/drawing/2014/main" id="{F378425D-07AA-B456-2F78-9C2F3D2B98FF}"/>
              </a:ext>
            </a:extLst>
          </p:cNvPr>
          <p:cNvSpPr/>
          <p:nvPr/>
        </p:nvSpPr>
        <p:spPr>
          <a:xfrm>
            <a:off x="488039" y="5869858"/>
            <a:ext cx="4735874" cy="711849"/>
          </a:xfrm>
          <a:prstGeom prst="rect">
            <a:avLst/>
          </a:prstGeom>
          <a:noFill/>
          <a:ln w="28575">
            <a:solidFill>
              <a:srgbClr val="6F4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Picture 4">
            <a:extLst>
              <a:ext uri="{FF2B5EF4-FFF2-40B4-BE49-F238E27FC236}">
                <a16:creationId xmlns:a16="http://schemas.microsoft.com/office/drawing/2014/main" id="{A59E41C4-C37D-1B44-40E1-2D36D9529A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627" y="5906924"/>
            <a:ext cx="608220" cy="608220"/>
          </a:xfrm>
          <a:prstGeom prst="rect">
            <a:avLst/>
          </a:prstGeom>
          <a:noFill/>
          <a:extLst>
            <a:ext uri="{909E8E84-426E-40DD-AFC4-6F175D3DCCD1}">
              <a14:hiddenFill xmlns:a14="http://schemas.microsoft.com/office/drawing/2010/main">
                <a:solidFill>
                  <a:srgbClr val="FFFFFF"/>
                </a:solidFill>
              </a14:hiddenFill>
            </a:ext>
          </a:extLst>
        </p:spPr>
      </p:pic>
      <p:sp>
        <p:nvSpPr>
          <p:cNvPr id="28" name="ZoneTexte 27">
            <a:extLst>
              <a:ext uri="{FF2B5EF4-FFF2-40B4-BE49-F238E27FC236}">
                <a16:creationId xmlns:a16="http://schemas.microsoft.com/office/drawing/2014/main" id="{726A5458-6EAB-0C0E-CD53-FED2F0776B2A}"/>
              </a:ext>
            </a:extLst>
          </p:cNvPr>
          <p:cNvSpPr txBox="1"/>
          <p:nvPr/>
        </p:nvSpPr>
        <p:spPr>
          <a:xfrm>
            <a:off x="1059650" y="6057960"/>
            <a:ext cx="4164263" cy="400110"/>
          </a:xfrm>
          <a:prstGeom prst="rect">
            <a:avLst/>
          </a:prstGeom>
          <a:noFill/>
        </p:spPr>
        <p:txBody>
          <a:bodyPr wrap="square" rtlCol="0">
            <a:spAutoFit/>
          </a:bodyPr>
          <a:lstStyle/>
          <a:p>
            <a:r>
              <a:rPr lang="fr-FR" sz="2000" b="1" dirty="0"/>
              <a:t>Fiche outil n°5 – Etablir un diagnostic</a:t>
            </a:r>
          </a:p>
        </p:txBody>
      </p:sp>
    </p:spTree>
    <p:extLst>
      <p:ext uri="{BB962C8B-B14F-4D97-AF65-F5344CB8AC3E}">
        <p14:creationId xmlns:p14="http://schemas.microsoft.com/office/powerpoint/2010/main" val="123704087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48083</TotalTime>
  <Words>2162</Words>
  <Application>Microsoft Office PowerPoint</Application>
  <PresentationFormat>Grand écran</PresentationFormat>
  <Paragraphs>261</Paragraphs>
  <Slides>23</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23</vt:i4>
      </vt:variant>
    </vt:vector>
  </HeadingPairs>
  <TitlesOfParts>
    <vt:vector size="29" baseType="lpstr">
      <vt:lpstr>Arial</vt:lpstr>
      <vt:lpstr>Calibri</vt:lpstr>
      <vt:lpstr>Calibri Light</vt:lpstr>
      <vt:lpstr>Gill Sans Nova Cond XBd</vt:lpstr>
      <vt:lpstr>roboto-regular</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revision>40</cp:revision>
  <dcterms:created xsi:type="dcterms:W3CDTF">2022-02-23T09:23:41Z</dcterms:created>
  <dcterms:modified xsi:type="dcterms:W3CDTF">2022-09-20T06:06:36Z</dcterms:modified>
</cp:coreProperties>
</file>